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2"/>
  </p:notesMasterIdLst>
  <p:handoutMasterIdLst>
    <p:handoutMasterId r:id="rId43"/>
  </p:handoutMasterIdLst>
  <p:sldIdLst>
    <p:sldId id="1779" r:id="rId7"/>
    <p:sldId id="1765" r:id="rId8"/>
    <p:sldId id="739" r:id="rId9"/>
    <p:sldId id="1782" r:id="rId10"/>
    <p:sldId id="1811" r:id="rId11"/>
    <p:sldId id="1813" r:id="rId12"/>
    <p:sldId id="1814" r:id="rId13"/>
    <p:sldId id="1815" r:id="rId14"/>
    <p:sldId id="1816" r:id="rId15"/>
    <p:sldId id="1818" r:id="rId16"/>
    <p:sldId id="1819" r:id="rId17"/>
    <p:sldId id="1820" r:id="rId18"/>
    <p:sldId id="1806" r:id="rId19"/>
    <p:sldId id="1807" r:id="rId20"/>
    <p:sldId id="1808" r:id="rId21"/>
    <p:sldId id="1809" r:id="rId22"/>
    <p:sldId id="1785" r:id="rId23"/>
    <p:sldId id="1791" r:id="rId24"/>
    <p:sldId id="1792" r:id="rId25"/>
    <p:sldId id="1793" r:id="rId26"/>
    <p:sldId id="1794" r:id="rId27"/>
    <p:sldId id="1795" r:id="rId28"/>
    <p:sldId id="1796" r:id="rId29"/>
    <p:sldId id="1797" r:id="rId30"/>
    <p:sldId id="1787" r:id="rId31"/>
    <p:sldId id="1800" r:id="rId32"/>
    <p:sldId id="1804" r:id="rId33"/>
    <p:sldId id="1801" r:id="rId34"/>
    <p:sldId id="1802" r:id="rId35"/>
    <p:sldId id="1803" r:id="rId36"/>
    <p:sldId id="1788" r:id="rId37"/>
    <p:sldId id="1810" r:id="rId38"/>
    <p:sldId id="1784" r:id="rId39"/>
    <p:sldId id="741" r:id="rId40"/>
    <p:sldId id="680" r:id="rId41"/>
  </p:sldIdLst>
  <p:sldSz cx="12196763" cy="6858000"/>
  <p:notesSz cx="6805613" cy="9939338"/>
  <p:custDataLst>
    <p:tags r:id="rId4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C4F7"/>
    <a:srgbClr val="59595A"/>
    <a:srgbClr val="00FA00"/>
    <a:srgbClr val="374154"/>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3" autoAdjust="0"/>
    <p:restoredTop sz="91896" autoAdjust="0"/>
  </p:normalViewPr>
  <p:slideViewPr>
    <p:cSldViewPr showGuides="1">
      <p:cViewPr varScale="1">
        <p:scale>
          <a:sx n="112" d="100"/>
          <a:sy n="112" d="100"/>
        </p:scale>
        <p:origin x="36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82263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7612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29196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1196752"/>
            <a:ext cx="6432978"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大模型算法</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906544"/>
            <a:ext cx="8856984" cy="253056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语言大模型介绍</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4EF46-6BE5-354D-835D-767460AA8164}"/>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 large can</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name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with</a:t>
            </a:r>
            <a:r>
              <a:rPr kumimoji="1" lang="zh-CN" altLang="en-US" sz="3200" dirty="0">
                <a:latin typeface="Futura Medium" panose="020B0602020204020303" pitchFamily="34" charset="-79"/>
                <a:cs typeface="Futura Medium" panose="020B0602020204020303" pitchFamily="34" charset="-79"/>
              </a:rPr>
              <a:t> </a:t>
            </a:r>
            <a:r>
              <a:rPr kumimoji="1" lang="en-US" altLang="zh-CN" sz="3200" u="sng" dirty="0">
                <a:latin typeface="Futura Medium" panose="020B0602020204020303" pitchFamily="34" charset="-79"/>
                <a:cs typeface="Futura Medium" panose="020B0602020204020303" pitchFamily="34" charset="-79"/>
              </a:rPr>
              <a:t>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b="0" dirty="0"/>
          </a:p>
        </p:txBody>
      </p:sp>
      <p:sp>
        <p:nvSpPr>
          <p:cNvPr id="3" name="内容占位符 2">
            <a:extLst>
              <a:ext uri="{FF2B5EF4-FFF2-40B4-BE49-F238E27FC236}">
                <a16:creationId xmlns:a16="http://schemas.microsoft.com/office/drawing/2014/main" id="{7F6C753D-7B31-764A-A056-1FEF2789E493}"/>
              </a:ext>
            </a:extLst>
          </p:cNvPr>
          <p:cNvSpPr>
            <a:spLocks noGrp="1"/>
          </p:cNvSpPr>
          <p:nvPr>
            <p:ph sz="half" idx="1"/>
          </p:nvPr>
        </p:nvSpPr>
        <p:spPr>
          <a:xfrm>
            <a:off x="623635" y="1340768"/>
            <a:ext cx="10963473" cy="4813768"/>
          </a:xfrm>
        </p:spPr>
        <p:txBody>
          <a:bodyPr/>
          <a:lstStyle/>
          <a:p>
            <a:r>
              <a:rPr kumimoji="1" lang="en-US" altLang="zh-CN" dirty="0">
                <a:solidFill>
                  <a:schemeClr val="tx1"/>
                </a:solidFill>
                <a:latin typeface="Gill Sans MT" panose="020B0502020104020203" pitchFamily="34" charset="0"/>
              </a:rPr>
              <a:t>Classification two camps of models: </a:t>
            </a:r>
          </a:p>
          <a:p>
            <a:pPr lvl="1"/>
            <a:r>
              <a:rPr kumimoji="1" lang="en-US" altLang="zh-CN" dirty="0">
                <a:solidFill>
                  <a:srgbClr val="59595A"/>
                </a:solidFill>
                <a:latin typeface="Gill Sans MT" panose="020B0502020104020203" pitchFamily="34" charset="0"/>
              </a:rPr>
              <a:t>Medium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LMs: BERT/RoBERTa models (100M or 300M), T5 models (220M, 770M, 3B)</a:t>
            </a:r>
          </a:p>
          <a:p>
            <a:pPr lvl="1"/>
            <a:r>
              <a:rPr kumimoji="1" lang="en-US" altLang="zh-CN" dirty="0">
                <a:solidFill>
                  <a:srgbClr val="59595A"/>
                </a:solidFill>
                <a:latin typeface="Gill Sans MT" panose="020B0502020104020203" pitchFamily="34" charset="0"/>
              </a:rPr>
              <a:t>Large LMs: models of 100+ billion parameters</a:t>
            </a:r>
          </a:p>
          <a:p>
            <a:r>
              <a:rPr kumimoji="1" lang="en-US" altLang="zh-CN" dirty="0">
                <a:solidFill>
                  <a:schemeClr val="tx1"/>
                </a:solidFill>
                <a:latin typeface="Gill Sans MT" panose="020B0502020104020203" pitchFamily="34" charset="0"/>
              </a:rPr>
              <a:t>Larger model sizes:</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parameters</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dataset</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 computation</a:t>
            </a:r>
          </a:p>
          <a:p>
            <a:pPr marL="239106" lvl="1" indent="-239106">
              <a:buChar char="•"/>
            </a:pPr>
            <a:r>
              <a:rPr kumimoji="1" lang="en-US" altLang="zh-CN" sz="2000" dirty="0">
                <a:solidFill>
                  <a:schemeClr val="tx1"/>
                </a:solidFill>
                <a:latin typeface="Gill Sans MT" panose="020B0502020104020203" pitchFamily="34" charset="0"/>
              </a:rPr>
              <a:t>Different sizes of LMs have different ways to adapt:</a:t>
            </a:r>
            <a:r>
              <a:rPr kumimoji="1" lang="zh-CN" altLang="en-US" sz="2000" dirty="0">
                <a:solidFill>
                  <a:schemeClr val="tx1"/>
                </a:solidFill>
                <a:latin typeface="Gill Sans MT" panose="020B0502020104020203" pitchFamily="34" charset="0"/>
              </a:rPr>
              <a:t> </a:t>
            </a:r>
            <a:endParaRPr kumimoji="1" lang="en-US" altLang="zh-CN" sz="2000" dirty="0">
              <a:solidFill>
                <a:schemeClr val="tx1"/>
              </a:solidFill>
              <a:latin typeface="Gill Sans MT" panose="020B0502020104020203" pitchFamily="34" charset="0"/>
            </a:endParaRPr>
          </a:p>
          <a:p>
            <a:pPr lvl="1"/>
            <a:r>
              <a:rPr kumimoji="1" lang="en-US" altLang="zh-CN" dirty="0">
                <a:solidFill>
                  <a:srgbClr val="59595A"/>
                </a:solidFill>
                <a:latin typeface="Gill Sans MT" panose="020B0502020104020203" pitchFamily="34" charset="0"/>
              </a:rPr>
              <a:t>Fine-tuning</a:t>
            </a:r>
          </a:p>
          <a:p>
            <a:pPr lvl="1"/>
            <a:r>
              <a:rPr kumimoji="1" lang="en-US" altLang="zh-CN" dirty="0">
                <a:solidFill>
                  <a:srgbClr val="59595A"/>
                </a:solidFill>
                <a:latin typeface="Gill Sans MT" panose="020B0502020104020203" pitchFamily="34" charset="0"/>
              </a:rPr>
              <a:t>zero-shot/few-shot prompting</a:t>
            </a:r>
          </a:p>
          <a:p>
            <a:pPr lvl="1"/>
            <a:r>
              <a:rPr kumimoji="1" lang="en-US" altLang="zh-CN" dirty="0">
                <a:solidFill>
                  <a:srgbClr val="59595A"/>
                </a:solidFill>
                <a:latin typeface="Gill Sans MT" panose="020B0502020104020203" pitchFamily="34" charset="0"/>
              </a:rPr>
              <a:t>in-context learning(Instruction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learning)</a:t>
            </a:r>
          </a:p>
        </p:txBody>
      </p:sp>
    </p:spTree>
    <p:extLst>
      <p:ext uri="{BB962C8B-B14F-4D97-AF65-F5344CB8AC3E}">
        <p14:creationId xmlns:p14="http://schemas.microsoft.com/office/powerpoint/2010/main" val="39917759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78A5-1D12-8848-87F3-5A5E2C2434D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Two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Stage: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What</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Pre-training and adaptation?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C03B5692-59F7-944E-81A9-3F8AA1AD24FE}"/>
              </a:ext>
            </a:extLst>
          </p:cNvPr>
          <p:cNvSpPr>
            <a:spLocks noGrp="1"/>
          </p:cNvSpPr>
          <p:nvPr>
            <p:ph sz="half" idx="1"/>
          </p:nvPr>
        </p:nvSpPr>
        <p:spPr>
          <a:xfrm>
            <a:off x="623635" y="1495552"/>
            <a:ext cx="11163378" cy="4525736"/>
          </a:xfrm>
        </p:spPr>
        <p:txBody>
          <a:bodyPr/>
          <a:lstStyle/>
          <a:p>
            <a:pPr>
              <a:lnSpc>
                <a:spcPct val="120000"/>
              </a:lnSpc>
            </a:pPr>
            <a:r>
              <a:rPr kumimoji="1" lang="en-US" altLang="zh-CN" dirty="0">
                <a:solidFill>
                  <a:schemeClr val="tx1"/>
                </a:solidFill>
                <a:latin typeface="Gill Sans MT" panose="020B0502020104020203" pitchFamily="34" charset="0"/>
              </a:rPr>
              <a:t>Pre-training:</a:t>
            </a:r>
            <a:r>
              <a:rPr kumimoji="1" lang="zh-CN" altLang="en-US" dirty="0">
                <a:solidFill>
                  <a:schemeClr val="tx1"/>
                </a:solidFill>
                <a:latin typeface="Gill Sans MT" panose="020B0502020104020203" pitchFamily="34" charset="0"/>
              </a:rPr>
              <a:t> </a:t>
            </a:r>
            <a:r>
              <a:rPr kumimoji="1" lang="en-US" altLang="zh-CN" dirty="0">
                <a:solidFill>
                  <a:srgbClr val="59595A"/>
                </a:solidFill>
                <a:latin typeface="Gill Sans MT" panose="020B0502020104020203" pitchFamily="34" charset="0"/>
              </a:rPr>
              <a:t>trained on huge amounts of unlabeled text using “self- supervised” training objectives.</a:t>
            </a:r>
          </a:p>
          <a:p>
            <a:pPr>
              <a:lnSpc>
                <a:spcPct val="120000"/>
              </a:lnSpc>
            </a:pPr>
            <a:r>
              <a:rPr kumimoji="1" lang="en-US" altLang="zh-CN" dirty="0">
                <a:solidFill>
                  <a:schemeClr val="tx1"/>
                </a:solidFill>
                <a:latin typeface="Gill Sans MT" panose="020B0502020104020203" pitchFamily="34" charset="0"/>
              </a:rPr>
              <a:t>Adaptation</a:t>
            </a:r>
            <a:r>
              <a:rPr kumimoji="1" lang="en-US" altLang="zh-CN" dirty="0">
                <a:solidFill>
                  <a:srgbClr val="59595A"/>
                </a:solidFill>
                <a:latin typeface="Gill Sans MT" panose="020B0502020104020203" pitchFamily="34" charset="0"/>
              </a:rPr>
              <a:t>: how to use a pre- trained model for downstream task?</a:t>
            </a:r>
          </a:p>
          <a:p>
            <a:pPr lvl="1">
              <a:lnSpc>
                <a:spcPct val="120000"/>
              </a:lnSpc>
            </a:pPr>
            <a:r>
              <a:rPr kumimoji="1" lang="en-US" altLang="zh-CN" dirty="0">
                <a:solidFill>
                  <a:srgbClr val="59595A"/>
                </a:solidFill>
                <a:latin typeface="Gill Sans MT" panose="020B0502020104020203" pitchFamily="34" charset="0"/>
              </a:rPr>
              <a:t>What types of NLP downstream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tasks?</a:t>
            </a:r>
          </a:p>
          <a:p>
            <a:pPr lvl="1">
              <a:lnSpc>
                <a:spcPct val="120000"/>
              </a:lnSpc>
            </a:pPr>
            <a:r>
              <a:rPr kumimoji="1" lang="en-US" altLang="zh-CN" dirty="0">
                <a:solidFill>
                  <a:srgbClr val="59595A"/>
                </a:solidFill>
                <a:latin typeface="Gill Sans MT" panose="020B0502020104020203" pitchFamily="34" charset="0"/>
              </a:rPr>
              <a:t>How many annotated examples have?</a:t>
            </a:r>
            <a:endParaRPr kumimoji="1" lang="zh-CN" altLang="en-US"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7041062F-CF16-DE4A-ACFB-85739203F97D}"/>
              </a:ext>
            </a:extLst>
          </p:cNvPr>
          <p:cNvPicPr>
            <a:picLocks noChangeAspect="1"/>
          </p:cNvPicPr>
          <p:nvPr/>
        </p:nvPicPr>
        <p:blipFill>
          <a:blip r:embed="rId2"/>
          <a:stretch>
            <a:fillRect/>
          </a:stretch>
        </p:blipFill>
        <p:spPr>
          <a:xfrm>
            <a:off x="2605337" y="3212976"/>
            <a:ext cx="7000070" cy="2808312"/>
          </a:xfrm>
          <a:prstGeom prst="rect">
            <a:avLst/>
          </a:prstGeom>
        </p:spPr>
      </p:pic>
    </p:spTree>
    <p:extLst>
      <p:ext uri="{BB962C8B-B14F-4D97-AF65-F5344CB8AC3E}">
        <p14:creationId xmlns:p14="http://schemas.microsoft.com/office/powerpoint/2010/main" val="255713803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78A5-1D12-8848-87F3-5A5E2C2434D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Why 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C03B5692-59F7-944E-81A9-3F8AA1AD24FE}"/>
              </a:ext>
            </a:extLst>
          </p:cNvPr>
          <p:cNvSpPr>
            <a:spLocks noGrp="1"/>
          </p:cNvSpPr>
          <p:nvPr>
            <p:ph sz="half" idx="1"/>
          </p:nvPr>
        </p:nvSpPr>
        <p:spPr>
          <a:xfrm>
            <a:off x="623635" y="1495552"/>
            <a:ext cx="4970690" cy="4525736"/>
          </a:xfrm>
        </p:spPr>
        <p:txBody>
          <a:bodyPr/>
          <a:lstStyle/>
          <a:p>
            <a:pPr algn="ctr">
              <a:lnSpc>
                <a:spcPct val="120000"/>
              </a:lnSpc>
            </a:pPr>
            <a:r>
              <a:rPr kumimoji="1" lang="en-US" altLang="zh-CN" dirty="0">
                <a:solidFill>
                  <a:srgbClr val="59595A"/>
                </a:solidFill>
                <a:latin typeface="Gill Sans MT" panose="020B0502020104020203" pitchFamily="34" charset="0"/>
              </a:rPr>
              <a:t>one single model to solve many NLP tasks.</a:t>
            </a:r>
          </a:p>
        </p:txBody>
      </p:sp>
      <p:pic>
        <p:nvPicPr>
          <p:cNvPr id="4" name="图片 3">
            <a:extLst>
              <a:ext uri="{FF2B5EF4-FFF2-40B4-BE49-F238E27FC236}">
                <a16:creationId xmlns:a16="http://schemas.microsoft.com/office/drawing/2014/main" id="{676CF98D-F346-8245-BE60-B1853D16F36F}"/>
              </a:ext>
            </a:extLst>
          </p:cNvPr>
          <p:cNvPicPr>
            <a:picLocks noChangeAspect="1"/>
          </p:cNvPicPr>
          <p:nvPr/>
        </p:nvPicPr>
        <p:blipFill>
          <a:blip r:embed="rId2"/>
          <a:stretch>
            <a:fillRect/>
          </a:stretch>
        </p:blipFill>
        <p:spPr>
          <a:xfrm>
            <a:off x="623635" y="2191957"/>
            <a:ext cx="5176696" cy="3685315"/>
          </a:xfrm>
          <a:prstGeom prst="rect">
            <a:avLst/>
          </a:prstGeom>
        </p:spPr>
      </p:pic>
      <p:sp>
        <p:nvSpPr>
          <p:cNvPr id="6" name="内容占位符 2">
            <a:extLst>
              <a:ext uri="{FF2B5EF4-FFF2-40B4-BE49-F238E27FC236}">
                <a16:creationId xmlns:a16="http://schemas.microsoft.com/office/drawing/2014/main" id="{2990FE7E-1DD5-D641-A005-95E5F6B2A559}"/>
              </a:ext>
            </a:extLst>
          </p:cNvPr>
          <p:cNvSpPr txBox="1">
            <a:spLocks/>
          </p:cNvSpPr>
          <p:nvPr/>
        </p:nvSpPr>
        <p:spPr>
          <a:xfrm>
            <a:off x="6593791" y="1489862"/>
            <a:ext cx="4970690"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lnSpc>
                <a:spcPct val="120000"/>
              </a:lnSpc>
            </a:pPr>
            <a:r>
              <a:rPr kumimoji="1" lang="en-US" altLang="zh-CN" dirty="0">
                <a:solidFill>
                  <a:srgbClr val="59595A"/>
                </a:solidFill>
                <a:latin typeface="Gill Sans MT" panose="020B0502020104020203" pitchFamily="34" charset="0"/>
              </a:rPr>
              <a:t>unlabeled text using “self- supervised”</a:t>
            </a:r>
            <a:endParaRPr kumimoji="1" lang="en-US" dirty="0">
              <a:solidFill>
                <a:srgbClr val="59595A"/>
              </a:solidFill>
              <a:latin typeface="Gill Sans MT" panose="020B0502020104020203" pitchFamily="34" charset="0"/>
            </a:endParaRPr>
          </a:p>
        </p:txBody>
      </p:sp>
      <p:sp>
        <p:nvSpPr>
          <p:cNvPr id="7" name="矩形 6">
            <a:extLst>
              <a:ext uri="{FF2B5EF4-FFF2-40B4-BE49-F238E27FC236}">
                <a16:creationId xmlns:a16="http://schemas.microsoft.com/office/drawing/2014/main" id="{4FC064F0-34B2-AC40-9AEA-BDC6CDA69026}"/>
              </a:ext>
            </a:extLst>
          </p:cNvPr>
          <p:cNvSpPr/>
          <p:nvPr/>
        </p:nvSpPr>
        <p:spPr>
          <a:xfrm>
            <a:off x="632435" y="5954591"/>
            <a:ext cx="1615763" cy="276999"/>
          </a:xfrm>
          <a:prstGeom prst="rect">
            <a:avLst/>
          </a:prstGeom>
        </p:spPr>
        <p:txBody>
          <a:bodyPr wrap="none">
            <a:spAutoFit/>
          </a:bodyPr>
          <a:lstStyle/>
          <a:p>
            <a:r>
              <a:rPr kumimoji="1" lang="en-US" altLang="zh-CN" sz="1200" dirty="0">
                <a:solidFill>
                  <a:srgbClr val="00FA00"/>
                </a:solidFill>
                <a:latin typeface="Gill Sans MT" panose="020B0502020104020203" pitchFamily="34" charset="0"/>
              </a:rPr>
              <a:t>(Wei</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et</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al,</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FLAN.2022)</a:t>
            </a:r>
            <a:endParaRPr lang="zh-CN" altLang="en-US" sz="1200" dirty="0">
              <a:solidFill>
                <a:srgbClr val="00FA00"/>
              </a:solidFill>
            </a:endParaRPr>
          </a:p>
        </p:txBody>
      </p:sp>
      <p:pic>
        <p:nvPicPr>
          <p:cNvPr id="8" name="图片 7">
            <a:extLst>
              <a:ext uri="{FF2B5EF4-FFF2-40B4-BE49-F238E27FC236}">
                <a16:creationId xmlns:a16="http://schemas.microsoft.com/office/drawing/2014/main" id="{E83BF8AC-0C40-9843-A66A-CBB90E0D64F6}"/>
              </a:ext>
            </a:extLst>
          </p:cNvPr>
          <p:cNvPicPr>
            <a:picLocks noChangeAspect="1"/>
          </p:cNvPicPr>
          <p:nvPr/>
        </p:nvPicPr>
        <p:blipFill>
          <a:blip r:embed="rId3"/>
          <a:stretch>
            <a:fillRect/>
          </a:stretch>
        </p:blipFill>
        <p:spPr>
          <a:xfrm>
            <a:off x="6787662" y="2223641"/>
            <a:ext cx="4577952" cy="836465"/>
          </a:xfrm>
          <a:prstGeom prst="rect">
            <a:avLst/>
          </a:prstGeom>
        </p:spPr>
      </p:pic>
      <p:pic>
        <p:nvPicPr>
          <p:cNvPr id="9" name="图片 8">
            <a:extLst>
              <a:ext uri="{FF2B5EF4-FFF2-40B4-BE49-F238E27FC236}">
                <a16:creationId xmlns:a16="http://schemas.microsoft.com/office/drawing/2014/main" id="{6880E0EE-91B7-5F47-B7EE-3E8E92FDB18E}"/>
              </a:ext>
            </a:extLst>
          </p:cNvPr>
          <p:cNvPicPr>
            <a:picLocks noChangeAspect="1"/>
          </p:cNvPicPr>
          <p:nvPr/>
        </p:nvPicPr>
        <p:blipFill>
          <a:blip r:embed="rId4"/>
          <a:stretch>
            <a:fillRect/>
          </a:stretch>
        </p:blipFill>
        <p:spPr>
          <a:xfrm>
            <a:off x="6940696" y="3284984"/>
            <a:ext cx="4271883" cy="2322907"/>
          </a:xfrm>
          <a:prstGeom prst="rect">
            <a:avLst/>
          </a:prstGeom>
        </p:spPr>
      </p:pic>
    </p:spTree>
    <p:extLst>
      <p:ext uri="{BB962C8B-B14F-4D97-AF65-F5344CB8AC3E}">
        <p14:creationId xmlns:p14="http://schemas.microsoft.com/office/powerpoint/2010/main" val="393894695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270DA-2CDC-F14E-825E-E04430A56DB5}"/>
              </a:ext>
            </a:extLst>
          </p:cNvPr>
          <p:cNvSpPr>
            <a:spLocks noGrp="1"/>
          </p:cNvSpPr>
          <p:nvPr>
            <p:ph type="title"/>
          </p:nvPr>
        </p:nvSpPr>
        <p:spPr/>
        <p:txBody>
          <a:bodyPr anchor="ctr"/>
          <a:lstStyle/>
          <a:p>
            <a:r>
              <a:rPr kumimoji="1" lang="en-US" altLang="zh-CN" sz="3200" dirty="0">
                <a:latin typeface="Futura Medium" panose="020B0602020204020303" pitchFamily="34" charset="-79"/>
                <a:cs typeface="Futura Medium" panose="020B0602020204020303" pitchFamily="34" charset="-79"/>
              </a:rPr>
              <a:t>Recurrent neural network</a:t>
            </a:r>
            <a:r>
              <a:rPr kumimoji="1" lang="zh-CN" altLang="en-US" sz="3200" dirty="0">
                <a:latin typeface="Futura Medium" panose="020B0602020204020303" pitchFamily="34" charset="-79"/>
                <a:cs typeface="Futura Medium" panose="020B0602020204020303" pitchFamily="34" charset="-79"/>
              </a:rPr>
              <a:t>，</a:t>
            </a:r>
            <a:r>
              <a:rPr kumimoji="1" lang="en-US" altLang="zh-CN" sz="3200" dirty="0">
                <a:latin typeface="Futura Medium" panose="020B0602020204020303" pitchFamily="34" charset="-79"/>
                <a:cs typeface="Futura Medium" panose="020B0602020204020303" pitchFamily="34" charset="-79"/>
              </a:rPr>
              <a:t>RNN</a:t>
            </a:r>
            <a:endParaRPr kumimoji="1" lang="zh-CN" altLang="en-US" sz="3200" dirty="0">
              <a:latin typeface="Futura Medium" panose="020B0602020204020303" pitchFamily="34" charset="-79"/>
              <a:cs typeface="Futura Medium" panose="020B0602020204020303" pitchFamily="34" charset="-79"/>
            </a:endParaRPr>
          </a:p>
        </p:txBody>
      </p:sp>
      <p:pic>
        <p:nvPicPr>
          <p:cNvPr id="5" name="内容占位符 4">
            <a:extLst>
              <a:ext uri="{FF2B5EF4-FFF2-40B4-BE49-F238E27FC236}">
                <a16:creationId xmlns:a16="http://schemas.microsoft.com/office/drawing/2014/main" id="{D0104098-0464-484C-B6B7-8241F9C7B20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66550" y="2276872"/>
            <a:ext cx="7663661" cy="2866777"/>
          </a:xfrm>
        </p:spPr>
      </p:pic>
    </p:spTree>
    <p:extLst>
      <p:ext uri="{BB962C8B-B14F-4D97-AF65-F5344CB8AC3E}">
        <p14:creationId xmlns:p14="http://schemas.microsoft.com/office/powerpoint/2010/main" val="1072776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A4437-94C9-A647-AAFF-4720278944C4}"/>
              </a:ext>
            </a:extLst>
          </p:cNvPr>
          <p:cNvSpPr>
            <a:spLocks noGrp="1"/>
          </p:cNvSpPr>
          <p:nvPr>
            <p:ph type="title"/>
          </p:nvPr>
        </p:nvSpPr>
        <p:spPr/>
        <p:txBody>
          <a:bodyPr/>
          <a:lstStyle/>
          <a:p>
            <a:r>
              <a:rPr kumimoji="1" lang="en-US" altLang="zh-CN" dirty="0"/>
              <a:t>LSTM</a:t>
            </a:r>
            <a:r>
              <a:rPr kumimoji="1" lang="zh-CN" altLang="en-US" dirty="0"/>
              <a:t> 长短时记忆网络（</a:t>
            </a:r>
            <a:r>
              <a:rPr kumimoji="1" lang="en-US" altLang="zh-CN" dirty="0"/>
              <a:t>Long Short Term Memory</a:t>
            </a:r>
            <a:r>
              <a:rPr kumimoji="1" lang="zh-CN" altLang="en-US" dirty="0"/>
              <a:t>）</a:t>
            </a:r>
          </a:p>
        </p:txBody>
      </p:sp>
      <p:pic>
        <p:nvPicPr>
          <p:cNvPr id="5" name="图片 4">
            <a:extLst>
              <a:ext uri="{FF2B5EF4-FFF2-40B4-BE49-F238E27FC236}">
                <a16:creationId xmlns:a16="http://schemas.microsoft.com/office/drawing/2014/main" id="{75B8998F-C47F-CB40-953E-C5C598D6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949" y="2276872"/>
            <a:ext cx="7643064" cy="2873226"/>
          </a:xfrm>
          <a:prstGeom prst="rect">
            <a:avLst/>
          </a:prstGeom>
        </p:spPr>
      </p:pic>
      <p:sp>
        <p:nvSpPr>
          <p:cNvPr id="6" name="矩形 5">
            <a:extLst>
              <a:ext uri="{FF2B5EF4-FFF2-40B4-BE49-F238E27FC236}">
                <a16:creationId xmlns:a16="http://schemas.microsoft.com/office/drawing/2014/main" id="{CC302E4F-3608-464A-8551-9AAC455A18D3}"/>
              </a:ext>
            </a:extLst>
          </p:cNvPr>
          <p:cNvSpPr/>
          <p:nvPr/>
        </p:nvSpPr>
        <p:spPr>
          <a:xfrm>
            <a:off x="985813" y="1523236"/>
            <a:ext cx="4608954" cy="369332"/>
          </a:xfrm>
          <a:prstGeom prst="rect">
            <a:avLst/>
          </a:prstGeom>
        </p:spPr>
        <p:txBody>
          <a:bodyPr wrap="none">
            <a:spAutoFit/>
          </a:bodyPr>
          <a:lstStyle/>
          <a:p>
            <a:r>
              <a:rPr lang="zh-CN" altLang="en-US" dirty="0">
                <a:solidFill>
                  <a:srgbClr val="374154"/>
                </a:solidFill>
                <a:latin typeface="+mj-ea"/>
                <a:ea typeface="+mj-ea"/>
              </a:rPr>
              <a:t>为了解决</a:t>
            </a:r>
            <a:r>
              <a:rPr lang="en-US" altLang="zh-CN" dirty="0">
                <a:solidFill>
                  <a:srgbClr val="374154"/>
                </a:solidFill>
                <a:latin typeface="+mj-ea"/>
                <a:ea typeface="+mj-ea"/>
              </a:rPr>
              <a:t>RNN</a:t>
            </a:r>
            <a:r>
              <a:rPr lang="zh-CN" altLang="en-US" dirty="0">
                <a:solidFill>
                  <a:srgbClr val="374154"/>
                </a:solidFill>
                <a:latin typeface="+mj-ea"/>
                <a:ea typeface="+mj-ea"/>
              </a:rPr>
              <a:t>神经网络中的梯度爆炸问题。</a:t>
            </a:r>
          </a:p>
        </p:txBody>
      </p:sp>
    </p:spTree>
    <p:extLst>
      <p:ext uri="{BB962C8B-B14F-4D97-AF65-F5344CB8AC3E}">
        <p14:creationId xmlns:p14="http://schemas.microsoft.com/office/powerpoint/2010/main" val="38156077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E3F8D-FBD9-794F-AE84-B1EA8E431C7C}"/>
              </a:ext>
            </a:extLst>
          </p:cNvPr>
          <p:cNvSpPr>
            <a:spLocks noGrp="1"/>
          </p:cNvSpPr>
          <p:nvPr>
            <p:ph type="title"/>
          </p:nvPr>
        </p:nvSpPr>
        <p:spPr/>
        <p:txBody>
          <a:bodyPr/>
          <a:lstStyle/>
          <a:p>
            <a:r>
              <a:rPr kumimoji="1" lang="en-US" altLang="zh-CN" dirty="0"/>
              <a:t>LSTM</a:t>
            </a:r>
            <a:r>
              <a:rPr kumimoji="1" lang="zh-CN" altLang="en-US" dirty="0"/>
              <a:t> 长短时记忆网络（</a:t>
            </a:r>
            <a:r>
              <a:rPr kumimoji="1" lang="en-US" altLang="zh-CN" dirty="0"/>
              <a:t>Long Short Term Memory</a:t>
            </a:r>
            <a:r>
              <a:rPr kumimoji="1" lang="zh-CN" altLang="en-US" dirty="0"/>
              <a:t>）</a:t>
            </a:r>
          </a:p>
        </p:txBody>
      </p:sp>
      <p:pic>
        <p:nvPicPr>
          <p:cNvPr id="10" name="图片 9">
            <a:extLst>
              <a:ext uri="{FF2B5EF4-FFF2-40B4-BE49-F238E27FC236}">
                <a16:creationId xmlns:a16="http://schemas.microsoft.com/office/drawing/2014/main" id="{F681AEB8-79A1-B142-83F1-29D27739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05" y="3933056"/>
            <a:ext cx="6858000" cy="2120900"/>
          </a:xfrm>
          <a:prstGeom prst="rect">
            <a:avLst/>
          </a:prstGeom>
        </p:spPr>
      </p:pic>
      <p:pic>
        <p:nvPicPr>
          <p:cNvPr id="12" name="图片 11">
            <a:extLst>
              <a:ext uri="{FF2B5EF4-FFF2-40B4-BE49-F238E27FC236}">
                <a16:creationId xmlns:a16="http://schemas.microsoft.com/office/drawing/2014/main" id="{5DAC42A7-C636-EA43-A48A-2FCB7F3C7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13" y="1308100"/>
            <a:ext cx="6858000" cy="2120900"/>
          </a:xfrm>
          <a:prstGeom prst="rect">
            <a:avLst/>
          </a:prstGeom>
        </p:spPr>
      </p:pic>
      <p:sp>
        <p:nvSpPr>
          <p:cNvPr id="13" name="矩形 12">
            <a:extLst>
              <a:ext uri="{FF2B5EF4-FFF2-40B4-BE49-F238E27FC236}">
                <a16:creationId xmlns:a16="http://schemas.microsoft.com/office/drawing/2014/main" id="{BB1A90CE-8619-2B41-8DC2-875AF0905042}"/>
              </a:ext>
            </a:extLst>
          </p:cNvPr>
          <p:cNvSpPr/>
          <p:nvPr/>
        </p:nvSpPr>
        <p:spPr>
          <a:xfrm>
            <a:off x="8474645" y="2183884"/>
            <a:ext cx="2613216" cy="369332"/>
          </a:xfrm>
          <a:prstGeom prst="rect">
            <a:avLst/>
          </a:prstGeom>
        </p:spPr>
        <p:txBody>
          <a:bodyPr wrap="none">
            <a:spAutoFit/>
          </a:bodyPr>
          <a:lstStyle/>
          <a:p>
            <a:r>
              <a:rPr lang="zh-CN" altLang="en-US" dirty="0">
                <a:solidFill>
                  <a:srgbClr val="374154"/>
                </a:solidFill>
                <a:latin typeface="+mj-ea"/>
                <a:ea typeface="+mj-ea"/>
              </a:rPr>
              <a:t>遗忘门（</a:t>
            </a:r>
            <a:r>
              <a:rPr lang="en-US" altLang="zh-CN" dirty="0">
                <a:solidFill>
                  <a:srgbClr val="374154"/>
                </a:solidFill>
                <a:latin typeface="+mj-ea"/>
                <a:ea typeface="+mj-ea"/>
              </a:rPr>
              <a:t>forget gate</a:t>
            </a:r>
            <a:r>
              <a:rPr lang="zh-CN" altLang="en-US" dirty="0">
                <a:solidFill>
                  <a:srgbClr val="374154"/>
                </a:solidFill>
                <a:latin typeface="+mj-ea"/>
                <a:ea typeface="+mj-ea"/>
              </a:rPr>
              <a:t>）</a:t>
            </a:r>
          </a:p>
        </p:txBody>
      </p:sp>
      <p:sp>
        <p:nvSpPr>
          <p:cNvPr id="14" name="矩形 13">
            <a:extLst>
              <a:ext uri="{FF2B5EF4-FFF2-40B4-BE49-F238E27FC236}">
                <a16:creationId xmlns:a16="http://schemas.microsoft.com/office/drawing/2014/main" id="{41754A1B-F504-8C43-A48B-7789F1840421}"/>
              </a:ext>
            </a:extLst>
          </p:cNvPr>
          <p:cNvSpPr/>
          <p:nvPr/>
        </p:nvSpPr>
        <p:spPr>
          <a:xfrm>
            <a:off x="8474644" y="4808840"/>
            <a:ext cx="2497800" cy="369332"/>
          </a:xfrm>
          <a:prstGeom prst="rect">
            <a:avLst/>
          </a:prstGeom>
        </p:spPr>
        <p:txBody>
          <a:bodyPr wrap="none">
            <a:spAutoFit/>
          </a:bodyPr>
          <a:lstStyle/>
          <a:p>
            <a:r>
              <a:rPr lang="zh-CN" altLang="en-US" dirty="0">
                <a:solidFill>
                  <a:srgbClr val="374154"/>
                </a:solidFill>
                <a:latin typeface="+mj-ea"/>
                <a:ea typeface="+mj-ea"/>
              </a:rPr>
              <a:t>输入门（</a:t>
            </a:r>
            <a:r>
              <a:rPr lang="en-US" altLang="zh-CN" dirty="0">
                <a:solidFill>
                  <a:srgbClr val="374154"/>
                </a:solidFill>
                <a:latin typeface="+mj-ea"/>
                <a:ea typeface="+mj-ea"/>
              </a:rPr>
              <a:t>input gate</a:t>
            </a:r>
            <a:r>
              <a:rPr lang="zh-CN" altLang="en-US" dirty="0">
                <a:solidFill>
                  <a:srgbClr val="374154"/>
                </a:solidFill>
                <a:latin typeface="+mj-ea"/>
                <a:ea typeface="+mj-ea"/>
              </a:rPr>
              <a:t>）</a:t>
            </a:r>
          </a:p>
        </p:txBody>
      </p:sp>
    </p:spTree>
    <p:extLst>
      <p:ext uri="{BB962C8B-B14F-4D97-AF65-F5344CB8AC3E}">
        <p14:creationId xmlns:p14="http://schemas.microsoft.com/office/powerpoint/2010/main" val="91737531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0DFFD-0B25-BA4B-A911-5D4385B154FF}"/>
              </a:ext>
            </a:extLst>
          </p:cNvPr>
          <p:cNvSpPr>
            <a:spLocks noGrp="1"/>
          </p:cNvSpPr>
          <p:nvPr>
            <p:ph type="title"/>
          </p:nvPr>
        </p:nvSpPr>
        <p:spPr/>
        <p:txBody>
          <a:bodyPr/>
          <a:lstStyle/>
          <a:p>
            <a:r>
              <a:rPr kumimoji="1" lang="en-US" altLang="zh-CN" dirty="0"/>
              <a:t>LSTM</a:t>
            </a:r>
            <a:r>
              <a:rPr kumimoji="1" lang="zh-CN" altLang="en-US" dirty="0"/>
              <a:t> 长短时记忆网络（</a:t>
            </a:r>
            <a:r>
              <a:rPr kumimoji="1" lang="en-US" altLang="zh-CN" dirty="0"/>
              <a:t>Long Short Term Memory</a:t>
            </a:r>
            <a:r>
              <a:rPr kumimoji="1" lang="zh-CN" altLang="en-US" dirty="0"/>
              <a:t>）</a:t>
            </a:r>
          </a:p>
        </p:txBody>
      </p:sp>
      <p:pic>
        <p:nvPicPr>
          <p:cNvPr id="5" name="图片 4">
            <a:extLst>
              <a:ext uri="{FF2B5EF4-FFF2-40B4-BE49-F238E27FC236}">
                <a16:creationId xmlns:a16="http://schemas.microsoft.com/office/drawing/2014/main" id="{AD8E2D5B-D8D9-B04E-9A75-DB7F3E723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3861048"/>
            <a:ext cx="6858000" cy="2120900"/>
          </a:xfrm>
          <a:prstGeom prst="rect">
            <a:avLst/>
          </a:prstGeom>
        </p:spPr>
      </p:pic>
      <p:pic>
        <p:nvPicPr>
          <p:cNvPr id="6" name="图片 5">
            <a:extLst>
              <a:ext uri="{FF2B5EF4-FFF2-40B4-BE49-F238E27FC236}">
                <a16:creationId xmlns:a16="http://schemas.microsoft.com/office/drawing/2014/main" id="{ED7FA9D5-9D26-7346-8816-D1027831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93" y="1439009"/>
            <a:ext cx="6858000" cy="2120900"/>
          </a:xfrm>
          <a:prstGeom prst="rect">
            <a:avLst/>
          </a:prstGeom>
        </p:spPr>
      </p:pic>
      <p:sp>
        <p:nvSpPr>
          <p:cNvPr id="7" name="矩形 6">
            <a:extLst>
              <a:ext uri="{FF2B5EF4-FFF2-40B4-BE49-F238E27FC236}">
                <a16:creationId xmlns:a16="http://schemas.microsoft.com/office/drawing/2014/main" id="{FF542BB8-211D-124C-A16A-F0B1F8723D49}"/>
              </a:ext>
            </a:extLst>
          </p:cNvPr>
          <p:cNvSpPr/>
          <p:nvPr/>
        </p:nvSpPr>
        <p:spPr>
          <a:xfrm>
            <a:off x="9050709" y="4736832"/>
            <a:ext cx="2652970" cy="369332"/>
          </a:xfrm>
          <a:prstGeom prst="rect">
            <a:avLst/>
          </a:prstGeom>
        </p:spPr>
        <p:txBody>
          <a:bodyPr wrap="none">
            <a:spAutoFit/>
          </a:bodyPr>
          <a:lstStyle/>
          <a:p>
            <a:r>
              <a:rPr lang="zh-CN" altLang="en-US" dirty="0">
                <a:solidFill>
                  <a:srgbClr val="374154"/>
                </a:solidFill>
                <a:latin typeface="+mj-ea"/>
                <a:ea typeface="+mj-ea"/>
              </a:rPr>
              <a:t>输出门（</a:t>
            </a:r>
            <a:r>
              <a:rPr lang="en-US" altLang="zh-CN" dirty="0">
                <a:solidFill>
                  <a:srgbClr val="374154"/>
                </a:solidFill>
                <a:latin typeface="+mj-ea"/>
                <a:ea typeface="+mj-ea"/>
              </a:rPr>
              <a:t>output gate</a:t>
            </a:r>
            <a:r>
              <a:rPr lang="zh-CN" altLang="en-US" dirty="0">
                <a:solidFill>
                  <a:srgbClr val="374154"/>
                </a:solidFill>
                <a:latin typeface="+mj-ea"/>
                <a:ea typeface="+mj-ea"/>
              </a:rPr>
              <a:t>）</a:t>
            </a:r>
          </a:p>
        </p:txBody>
      </p:sp>
    </p:spTree>
    <p:extLst>
      <p:ext uri="{BB962C8B-B14F-4D97-AF65-F5344CB8AC3E}">
        <p14:creationId xmlns:p14="http://schemas.microsoft.com/office/powerpoint/2010/main" val="240726708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a:t>
            </a:r>
            <a:r>
              <a:rPr lang="en-US" altLang="zh-CN" dirty="0"/>
              <a:t>CNN</a:t>
            </a:r>
            <a:r>
              <a:rPr lang="zh-CN" altLang="en-US" dirty="0"/>
              <a:t>进入大模型时代</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211196" y="339522"/>
            <a:ext cx="4855507" cy="6858000"/>
          </a:xfrm>
          <a:prstGeom prst="rect">
            <a:avLst/>
          </a:prstGeom>
        </p:spPr>
      </p:pic>
    </p:spTree>
    <p:extLst>
      <p:ext uri="{BB962C8B-B14F-4D97-AF65-F5344CB8AC3E}">
        <p14:creationId xmlns:p14="http://schemas.microsoft.com/office/powerpoint/2010/main" val="6804705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25725866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pic>
        <p:nvPicPr>
          <p:cNvPr id="5" name="图片 4">
            <a:extLst>
              <a:ext uri="{FF2B5EF4-FFF2-40B4-BE49-F238E27FC236}">
                <a16:creationId xmlns:a16="http://schemas.microsoft.com/office/drawing/2014/main" id="{9C99EE60-A04B-E24E-B457-13BC7CD67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80" y="1340768"/>
            <a:ext cx="4852801" cy="5205239"/>
          </a:xfrm>
          <a:prstGeom prst="rect">
            <a:avLst/>
          </a:prstGeom>
        </p:spPr>
      </p:pic>
    </p:spTree>
    <p:extLst>
      <p:ext uri="{BB962C8B-B14F-4D97-AF65-F5344CB8AC3E}">
        <p14:creationId xmlns:p14="http://schemas.microsoft.com/office/powerpoint/2010/main" val="313287874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人工智能与大模型算法发展</a:t>
            </a:r>
          </a:p>
        </p:txBody>
      </p:sp>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sp>
        <p:nvSpPr>
          <p:cNvPr id="3" name="矩形 2">
            <a:extLst>
              <a:ext uri="{FF2B5EF4-FFF2-40B4-BE49-F238E27FC236}">
                <a16:creationId xmlns:a16="http://schemas.microsoft.com/office/drawing/2014/main" id="{207DE4A9-627F-4347-99C6-4E8966AD5800}"/>
              </a:ext>
            </a:extLst>
          </p:cNvPr>
          <p:cNvSpPr/>
          <p:nvPr/>
        </p:nvSpPr>
        <p:spPr>
          <a:xfrm>
            <a:off x="848787" y="1340768"/>
            <a:ext cx="10513168" cy="953659"/>
          </a:xfrm>
          <a:prstGeom prst="rect">
            <a:avLst/>
          </a:prstGeom>
        </p:spPr>
        <p:txBody>
          <a:bodyPr wrap="square">
            <a:spAutoFit/>
          </a:bodyPr>
          <a:lstStyle/>
          <a:p>
            <a:pPr>
              <a:lnSpc>
                <a:spcPct val="120000"/>
              </a:lnSpc>
            </a:pPr>
            <a:r>
              <a:rPr lang="en-US" altLang="zh-CN" sz="1600" b="1" dirty="0">
                <a:latin typeface="+mj-ea"/>
                <a:ea typeface="+mj-ea"/>
              </a:rPr>
              <a:t>Attention</a:t>
            </a:r>
            <a:r>
              <a:rPr lang="zh-CN" altLang="en-US" sz="1600" b="1" dirty="0">
                <a:latin typeface="+mj-ea"/>
                <a:ea typeface="+mj-ea"/>
              </a:rPr>
              <a:t>模块：</a:t>
            </a:r>
            <a:r>
              <a:rPr lang="zh-CN" altLang="en-US" sz="1600" dirty="0">
                <a:solidFill>
                  <a:srgbClr val="59595A"/>
                </a:solidFill>
                <a:latin typeface="+mj-ea"/>
                <a:ea typeface="+mj-ea"/>
              </a:rPr>
              <a:t>核心内容是为输入向量的每个单词学习一个权重。通过给定一个任务相关的查询向量</a:t>
            </a:r>
            <a:r>
              <a:rPr lang="en-US" altLang="zh-CN" sz="1600" dirty="0">
                <a:solidFill>
                  <a:srgbClr val="59595A"/>
                </a:solidFill>
                <a:latin typeface="+mj-ea"/>
                <a:ea typeface="+mj-ea"/>
              </a:rPr>
              <a:t>Query</a:t>
            </a:r>
            <a:r>
              <a:rPr lang="zh-CN" altLang="en-US" sz="1600" dirty="0">
                <a:solidFill>
                  <a:srgbClr val="59595A"/>
                </a:solidFill>
                <a:latin typeface="+mj-ea"/>
                <a:ea typeface="+mj-ea"/>
              </a:rPr>
              <a:t>向量，计算</a:t>
            </a:r>
            <a:r>
              <a:rPr lang="en-US" altLang="zh-CN" sz="1600" dirty="0">
                <a:solidFill>
                  <a:srgbClr val="59595A"/>
                </a:solidFill>
                <a:latin typeface="+mj-ea"/>
                <a:ea typeface="+mj-ea"/>
              </a:rPr>
              <a:t>Query</a:t>
            </a:r>
            <a:r>
              <a:rPr lang="zh-CN" altLang="en-US" sz="1600" dirty="0">
                <a:solidFill>
                  <a:srgbClr val="59595A"/>
                </a:solidFill>
                <a:latin typeface="+mj-ea"/>
                <a:ea typeface="+mj-ea"/>
              </a:rPr>
              <a:t>和各个</a:t>
            </a:r>
            <a:r>
              <a:rPr lang="en-US" altLang="zh-CN" sz="1600" dirty="0">
                <a:solidFill>
                  <a:srgbClr val="59595A"/>
                </a:solidFill>
                <a:latin typeface="+mj-ea"/>
                <a:ea typeface="+mj-ea"/>
              </a:rPr>
              <a:t>Key</a:t>
            </a:r>
            <a:r>
              <a:rPr lang="zh-CN" altLang="en-US" sz="1600" dirty="0">
                <a:solidFill>
                  <a:srgbClr val="59595A"/>
                </a:solidFill>
                <a:latin typeface="+mj-ea"/>
                <a:ea typeface="+mj-ea"/>
              </a:rPr>
              <a:t>的相似性或者相关性得到注意力分布，即得到每个</a:t>
            </a:r>
            <a:r>
              <a:rPr lang="en-US" altLang="zh-CN" sz="1600" dirty="0">
                <a:solidFill>
                  <a:srgbClr val="59595A"/>
                </a:solidFill>
                <a:latin typeface="+mj-ea"/>
                <a:ea typeface="+mj-ea"/>
              </a:rPr>
              <a:t>Key</a:t>
            </a:r>
            <a:r>
              <a:rPr lang="zh-CN" altLang="en-US" sz="1600" dirty="0">
                <a:solidFill>
                  <a:srgbClr val="59595A"/>
                </a:solidFill>
                <a:latin typeface="+mj-ea"/>
                <a:ea typeface="+mj-ea"/>
              </a:rPr>
              <a:t>对应</a:t>
            </a:r>
            <a:r>
              <a:rPr lang="en-US" altLang="zh-CN" sz="1600" dirty="0">
                <a:solidFill>
                  <a:srgbClr val="59595A"/>
                </a:solidFill>
                <a:latin typeface="+mj-ea"/>
                <a:ea typeface="+mj-ea"/>
              </a:rPr>
              <a:t>Value</a:t>
            </a:r>
            <a:r>
              <a:rPr lang="zh-CN" altLang="en-US" sz="1600" dirty="0">
                <a:solidFill>
                  <a:srgbClr val="59595A"/>
                </a:solidFill>
                <a:latin typeface="+mj-ea"/>
                <a:ea typeface="+mj-ea"/>
              </a:rPr>
              <a:t>的权重系数，然后对</a:t>
            </a:r>
            <a:r>
              <a:rPr lang="en-US" altLang="zh-CN" sz="1600" dirty="0">
                <a:solidFill>
                  <a:srgbClr val="59595A"/>
                </a:solidFill>
                <a:latin typeface="+mj-ea"/>
                <a:ea typeface="+mj-ea"/>
              </a:rPr>
              <a:t>Value</a:t>
            </a:r>
            <a:r>
              <a:rPr lang="zh-CN" altLang="en-US" sz="1600" dirty="0">
                <a:solidFill>
                  <a:srgbClr val="59595A"/>
                </a:solidFill>
                <a:latin typeface="+mj-ea"/>
                <a:ea typeface="+mj-ea"/>
              </a:rPr>
              <a:t>进行加权求和得到最终的</a:t>
            </a:r>
            <a:r>
              <a:rPr lang="en-US" altLang="zh-CN" sz="1600" dirty="0">
                <a:solidFill>
                  <a:srgbClr val="59595A"/>
                </a:solidFill>
                <a:latin typeface="+mj-ea"/>
                <a:ea typeface="+mj-ea"/>
              </a:rPr>
              <a:t>Attention</a:t>
            </a:r>
            <a:r>
              <a:rPr lang="zh-CN" altLang="en-US" sz="1600" dirty="0">
                <a:solidFill>
                  <a:srgbClr val="59595A"/>
                </a:solidFill>
                <a:latin typeface="+mj-ea"/>
                <a:ea typeface="+mj-ea"/>
              </a:rPr>
              <a:t>数值。</a:t>
            </a:r>
          </a:p>
        </p:txBody>
      </p:sp>
      <p:pic>
        <p:nvPicPr>
          <p:cNvPr id="7" name="图片 6">
            <a:extLst>
              <a:ext uri="{FF2B5EF4-FFF2-40B4-BE49-F238E27FC236}">
                <a16:creationId xmlns:a16="http://schemas.microsoft.com/office/drawing/2014/main" id="{609222C8-2145-D947-BF1E-E8E09B0CA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02" y="2924944"/>
            <a:ext cx="9881453" cy="2398411"/>
          </a:xfrm>
          <a:prstGeom prst="rect">
            <a:avLst/>
          </a:prstGeom>
        </p:spPr>
      </p:pic>
    </p:spTree>
    <p:extLst>
      <p:ext uri="{BB962C8B-B14F-4D97-AF65-F5344CB8AC3E}">
        <p14:creationId xmlns:p14="http://schemas.microsoft.com/office/powerpoint/2010/main" val="211957698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pic>
        <p:nvPicPr>
          <p:cNvPr id="5" name="图片 4">
            <a:extLst>
              <a:ext uri="{FF2B5EF4-FFF2-40B4-BE49-F238E27FC236}">
                <a16:creationId xmlns:a16="http://schemas.microsoft.com/office/drawing/2014/main" id="{C1092A39-9524-FC42-95FE-3AD19B75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85" y="2636912"/>
            <a:ext cx="9461500" cy="3365500"/>
          </a:xfrm>
          <a:prstGeom prst="rect">
            <a:avLst/>
          </a:prstGeom>
        </p:spPr>
      </p:pic>
      <p:sp>
        <p:nvSpPr>
          <p:cNvPr id="6" name="矩形 5">
            <a:extLst>
              <a:ext uri="{FF2B5EF4-FFF2-40B4-BE49-F238E27FC236}">
                <a16:creationId xmlns:a16="http://schemas.microsoft.com/office/drawing/2014/main" id="{06FE4FD2-B709-3B42-92E2-3FB8DECF81FD}"/>
              </a:ext>
            </a:extLst>
          </p:cNvPr>
          <p:cNvSpPr/>
          <p:nvPr/>
        </p:nvSpPr>
        <p:spPr>
          <a:xfrm>
            <a:off x="992803" y="1507970"/>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需要对</a:t>
            </a:r>
            <a:r>
              <a:rPr lang="en-US" altLang="zh-CN" sz="1600" dirty="0">
                <a:solidFill>
                  <a:srgbClr val="59595A"/>
                </a:solidFill>
                <a:latin typeface="+mj-ea"/>
                <a:ea typeface="+mj-ea"/>
              </a:rPr>
              <a:t>Q</a:t>
            </a:r>
            <a:r>
              <a:rPr lang="zh-CN" altLang="en-US" sz="1600" dirty="0">
                <a:solidFill>
                  <a:srgbClr val="59595A"/>
                </a:solidFill>
                <a:latin typeface="+mj-ea"/>
                <a:ea typeface="+mj-ea"/>
              </a:rPr>
              <a:t>和</a:t>
            </a:r>
            <a:r>
              <a:rPr lang="en-US" altLang="zh-CN" sz="1600" dirty="0">
                <a:solidFill>
                  <a:srgbClr val="59595A"/>
                </a:solidFill>
                <a:latin typeface="+mj-ea"/>
                <a:ea typeface="+mj-ea"/>
              </a:rPr>
              <a:t>K</a:t>
            </a:r>
            <a:r>
              <a:rPr lang="zh-CN" altLang="en-US" sz="1600" dirty="0">
                <a:solidFill>
                  <a:srgbClr val="59595A"/>
                </a:solidFill>
                <a:latin typeface="+mj-ea"/>
                <a:ea typeface="+mj-ea"/>
              </a:rPr>
              <a:t>进行点乘并除以维度的平方根，对所有向量的结果进行</a:t>
            </a:r>
            <a:r>
              <a:rPr lang="en-US" altLang="zh-CN" sz="1600" dirty="0">
                <a:solidFill>
                  <a:srgbClr val="59595A"/>
                </a:solidFill>
                <a:latin typeface="+mj-ea"/>
                <a:ea typeface="+mj-ea"/>
              </a:rPr>
              <a:t>Softmax</a:t>
            </a:r>
            <a:r>
              <a:rPr lang="zh-CN" altLang="en-US" sz="1600" dirty="0">
                <a:solidFill>
                  <a:srgbClr val="59595A"/>
                </a:solidFill>
                <a:latin typeface="+mj-ea"/>
                <a:ea typeface="+mj-ea"/>
              </a:rPr>
              <a:t>处理，通过公式</a:t>
            </a:r>
            <a:r>
              <a:rPr lang="en-US" altLang="zh-CN" sz="1600" dirty="0">
                <a:solidFill>
                  <a:srgbClr val="59595A"/>
                </a:solidFill>
                <a:latin typeface="+mj-ea"/>
                <a:ea typeface="+mj-ea"/>
              </a:rPr>
              <a:t>(2)</a:t>
            </a:r>
            <a:r>
              <a:rPr lang="zh-CN" altLang="en-US" sz="1600" dirty="0">
                <a:solidFill>
                  <a:srgbClr val="59595A"/>
                </a:solidFill>
                <a:latin typeface="+mj-ea"/>
                <a:ea typeface="+mj-ea"/>
              </a:rPr>
              <a:t>的操作，我们获得了向量之间的关系权重。</a:t>
            </a:r>
          </a:p>
        </p:txBody>
      </p:sp>
    </p:spTree>
    <p:extLst>
      <p:ext uri="{BB962C8B-B14F-4D97-AF65-F5344CB8AC3E}">
        <p14:creationId xmlns:p14="http://schemas.microsoft.com/office/powerpoint/2010/main" val="11089100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0CA5B0-0878-954F-898C-467553DE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030135"/>
            <a:ext cx="8659316" cy="4038777"/>
          </a:xfrm>
          <a:prstGeom prst="rect">
            <a:avLst/>
          </a:prstGeom>
        </p:spPr>
      </p:pic>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658194"/>
          </a:xfrm>
          <a:prstGeom prst="rect">
            <a:avLst/>
          </a:prstGeom>
        </p:spPr>
        <p:txBody>
          <a:bodyPr wrap="square">
            <a:spAutoFit/>
          </a:bodyPr>
          <a:lstStyle/>
          <a:p>
            <a:pPr>
              <a:lnSpc>
                <a:spcPct val="120000"/>
              </a:lnSpc>
            </a:pPr>
            <a:r>
              <a:rPr lang="zh-CN" altLang="en-US" sz="1600" dirty="0">
                <a:solidFill>
                  <a:srgbClr val="59595A"/>
                </a:solidFill>
                <a:latin typeface="+mj-ea"/>
                <a:ea typeface="+mj-ea"/>
              </a:rPr>
              <a:t>每一组</a:t>
            </a:r>
            <a:r>
              <a:rPr lang="en-US" altLang="zh-CN" sz="1600" dirty="0">
                <a:solidFill>
                  <a:srgbClr val="59595A"/>
                </a:solidFill>
                <a:latin typeface="+mj-ea"/>
                <a:ea typeface="+mj-ea"/>
              </a:rPr>
              <a:t>QKV</a:t>
            </a:r>
            <a:r>
              <a:rPr lang="zh-CN" altLang="en-US" sz="1600" dirty="0">
                <a:solidFill>
                  <a:srgbClr val="59595A"/>
                </a:solidFill>
                <a:latin typeface="+mj-ea"/>
                <a:ea typeface="+mj-ea"/>
              </a:rPr>
              <a:t>最后都有一个</a:t>
            </a:r>
            <a:r>
              <a:rPr lang="en-US" altLang="zh-CN" sz="1600" dirty="0">
                <a:solidFill>
                  <a:srgbClr val="59595A"/>
                </a:solidFill>
                <a:latin typeface="+mj-ea"/>
                <a:ea typeface="+mj-ea"/>
              </a:rPr>
              <a:t>V</a:t>
            </a:r>
            <a:r>
              <a:rPr lang="zh-CN" altLang="en-US" sz="1600" dirty="0">
                <a:solidFill>
                  <a:srgbClr val="59595A"/>
                </a:solidFill>
                <a:latin typeface="+mj-ea"/>
                <a:ea typeface="+mj-ea"/>
              </a:rPr>
              <a:t>输出，这是</a:t>
            </a:r>
            <a:r>
              <a:rPr lang="en-US" altLang="zh-CN" sz="1600" dirty="0">
                <a:solidFill>
                  <a:srgbClr val="59595A"/>
                </a:solidFill>
                <a:latin typeface="+mj-ea"/>
                <a:ea typeface="+mj-ea"/>
              </a:rPr>
              <a:t>Self-Attention</a:t>
            </a:r>
            <a:r>
              <a:rPr lang="zh-CN" altLang="en-US" sz="1600" dirty="0">
                <a:solidFill>
                  <a:srgbClr val="59595A"/>
                </a:solidFill>
                <a:latin typeface="+mj-ea"/>
                <a:ea typeface="+mj-ea"/>
              </a:rPr>
              <a:t>得到的最终结果，是当前向量在结合了它与其他向量关联权重后得到的结果</a:t>
            </a:r>
          </a:p>
        </p:txBody>
      </p:sp>
    </p:spTree>
    <p:extLst>
      <p:ext uri="{BB962C8B-B14F-4D97-AF65-F5344CB8AC3E}">
        <p14:creationId xmlns:p14="http://schemas.microsoft.com/office/powerpoint/2010/main" val="220338518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362728"/>
          </a:xfrm>
          <a:prstGeom prst="rect">
            <a:avLst/>
          </a:prstGeom>
        </p:spPr>
        <p:txBody>
          <a:bodyPr wrap="square">
            <a:spAutoFit/>
          </a:bodyPr>
          <a:lstStyle/>
          <a:p>
            <a:pPr>
              <a:lnSpc>
                <a:spcPct val="120000"/>
              </a:lnSpc>
            </a:pPr>
            <a:r>
              <a:rPr lang="en-US" altLang="zh-CN" sz="1600" b="1" dirty="0">
                <a:solidFill>
                  <a:srgbClr val="59595A"/>
                </a:solidFill>
                <a:latin typeface="+mj-ea"/>
                <a:ea typeface="+mj-ea"/>
              </a:rPr>
              <a:t>Multi-Head Attention</a:t>
            </a:r>
            <a:endParaRPr lang="zh-CN" altLang="en-US" sz="1600" b="1" dirty="0">
              <a:solidFill>
                <a:srgbClr val="59595A"/>
              </a:solidFill>
              <a:latin typeface="+mj-ea"/>
              <a:ea typeface="+mj-ea"/>
            </a:endParaRPr>
          </a:p>
        </p:txBody>
      </p:sp>
      <p:pic>
        <p:nvPicPr>
          <p:cNvPr id="4" name="图片 3">
            <a:extLst>
              <a:ext uri="{FF2B5EF4-FFF2-40B4-BE49-F238E27FC236}">
                <a16:creationId xmlns:a16="http://schemas.microsoft.com/office/drawing/2014/main" id="{44064776-5C88-104D-9ED7-B95859EF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2204864"/>
            <a:ext cx="6698704" cy="3875372"/>
          </a:xfrm>
          <a:prstGeom prst="rect">
            <a:avLst/>
          </a:prstGeom>
        </p:spPr>
      </p:pic>
    </p:spTree>
    <p:extLst>
      <p:ext uri="{BB962C8B-B14F-4D97-AF65-F5344CB8AC3E}">
        <p14:creationId xmlns:p14="http://schemas.microsoft.com/office/powerpoint/2010/main" val="3066703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zh-CN" altLang="en-US" dirty="0"/>
              <a:t>取代</a:t>
            </a:r>
            <a:r>
              <a:rPr lang="en-US" altLang="zh-CN" dirty="0"/>
              <a:t>RNN</a:t>
            </a:r>
            <a:r>
              <a:rPr lang="zh-CN" altLang="en-US" dirty="0"/>
              <a:t>让单词可以直接通过</a:t>
            </a:r>
            <a:r>
              <a:rPr lang="en-US" altLang="zh-CN" dirty="0"/>
              <a:t>attention</a:t>
            </a:r>
            <a:r>
              <a:rPr lang="zh-CN" altLang="en-US" dirty="0"/>
              <a:t>来记忆</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1840056"/>
          </a:xfrm>
          <a:prstGeom prst="rect">
            <a:avLst/>
          </a:prstGeom>
        </p:spPr>
        <p:txBody>
          <a:bodyPr wrap="square">
            <a:spAutoFit/>
          </a:bodyPr>
          <a:lstStyle/>
          <a:p>
            <a:pPr>
              <a:lnSpc>
                <a:spcPct val="120000"/>
              </a:lnSpc>
            </a:pPr>
            <a:r>
              <a:rPr lang="en-US" altLang="zh-CN" sz="1600" dirty="0">
                <a:solidFill>
                  <a:srgbClr val="374154"/>
                </a:solidFill>
                <a:latin typeface="+mj-ea"/>
                <a:ea typeface="+mj-ea"/>
              </a:rPr>
              <a:t>Transformer</a:t>
            </a:r>
            <a:r>
              <a:rPr lang="zh-CN" altLang="en-US" sz="1600" dirty="0">
                <a:solidFill>
                  <a:srgbClr val="374154"/>
                </a:solidFill>
                <a:latin typeface="+mj-ea"/>
                <a:ea typeface="+mj-ea"/>
              </a:rPr>
              <a:t> 解决 </a:t>
            </a:r>
            <a:r>
              <a:rPr lang="en-US" altLang="zh-CN" sz="1600" dirty="0">
                <a:solidFill>
                  <a:srgbClr val="374154"/>
                </a:solidFill>
                <a:latin typeface="+mj-ea"/>
                <a:ea typeface="+mj-ea"/>
              </a:rPr>
              <a:t>Seq2Seq</a:t>
            </a:r>
            <a:r>
              <a:rPr lang="zh-CN" altLang="en-US" sz="1600" dirty="0">
                <a:solidFill>
                  <a:srgbClr val="374154"/>
                </a:solidFill>
                <a:latin typeface="+mj-ea"/>
                <a:ea typeface="+mj-ea"/>
              </a:rPr>
              <a:t> 问题的 </a:t>
            </a:r>
            <a:r>
              <a:rPr lang="en-US" altLang="zh-CN" sz="1600" dirty="0">
                <a:solidFill>
                  <a:srgbClr val="374154"/>
                </a:solidFill>
                <a:latin typeface="+mj-ea"/>
                <a:ea typeface="+mj-ea"/>
              </a:rPr>
              <a:t>Transformer</a:t>
            </a:r>
            <a:r>
              <a:rPr lang="zh-CN" altLang="en-US" sz="1600" dirty="0">
                <a:solidFill>
                  <a:srgbClr val="374154"/>
                </a:solidFill>
                <a:latin typeface="+mj-ea"/>
                <a:ea typeface="+mj-ea"/>
              </a:rPr>
              <a:t> 模型，用全 </a:t>
            </a:r>
            <a:r>
              <a:rPr lang="en-US" altLang="zh-CN" sz="1600" dirty="0">
                <a:solidFill>
                  <a:srgbClr val="374154"/>
                </a:solidFill>
                <a:latin typeface="+mj-ea"/>
                <a:ea typeface="+mj-ea"/>
              </a:rPr>
              <a:t>attention</a:t>
            </a:r>
            <a:r>
              <a:rPr lang="zh-CN" altLang="en-US" sz="1600" dirty="0">
                <a:solidFill>
                  <a:srgbClr val="374154"/>
                </a:solidFill>
                <a:latin typeface="+mj-ea"/>
                <a:ea typeface="+mj-ea"/>
              </a:rPr>
              <a:t> 的结构代替了 </a:t>
            </a:r>
            <a:r>
              <a:rPr lang="en-US" altLang="zh-CN" sz="1600" dirty="0">
                <a:solidFill>
                  <a:srgbClr val="374154"/>
                </a:solidFill>
                <a:latin typeface="+mj-ea"/>
                <a:ea typeface="+mj-ea"/>
              </a:rPr>
              <a:t>LSTM</a:t>
            </a:r>
            <a:r>
              <a:rPr lang="zh-CN" altLang="en-US" sz="1600" dirty="0">
                <a:solidFill>
                  <a:srgbClr val="374154"/>
                </a:solidFill>
                <a:latin typeface="+mj-ea"/>
                <a:ea typeface="+mj-ea"/>
              </a:rPr>
              <a:t>。</a:t>
            </a:r>
            <a:endParaRPr lang="en-US" altLang="zh-CN" sz="1600" dirty="0">
              <a:solidFill>
                <a:srgbClr val="374154"/>
              </a:solidFill>
              <a:latin typeface="+mj-ea"/>
              <a:ea typeface="+mj-ea"/>
            </a:endParaRPr>
          </a:p>
          <a:p>
            <a:pPr>
              <a:lnSpc>
                <a:spcPct val="120000"/>
              </a:lnSpc>
            </a:pP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每层计算复杂度更优；</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可直接计算点乘结果；</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模型更具有可解释性；</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zh-CN" altLang="en-US" sz="1600" dirty="0">
                <a:solidFill>
                  <a:srgbClr val="374154"/>
                </a:solidFill>
                <a:latin typeface="+mj-ea"/>
                <a:ea typeface="+mj-ea"/>
              </a:rPr>
              <a:t>一步计算解决长时依赖问题；</a:t>
            </a:r>
            <a:endParaRPr lang="en-US" altLang="zh-CN" sz="1600" dirty="0">
              <a:solidFill>
                <a:srgbClr val="374154"/>
              </a:solidFill>
              <a:latin typeface="+mj-ea"/>
              <a:ea typeface="+mj-ea"/>
            </a:endParaRPr>
          </a:p>
        </p:txBody>
      </p:sp>
      <p:pic>
        <p:nvPicPr>
          <p:cNvPr id="3" name="图片 2">
            <a:extLst>
              <a:ext uri="{FF2B5EF4-FFF2-40B4-BE49-F238E27FC236}">
                <a16:creationId xmlns:a16="http://schemas.microsoft.com/office/drawing/2014/main" id="{75577409-5742-BF41-8EFF-5504705AC929}"/>
              </a:ext>
            </a:extLst>
          </p:cNvPr>
          <p:cNvPicPr>
            <a:picLocks noChangeAspect="1"/>
          </p:cNvPicPr>
          <p:nvPr/>
        </p:nvPicPr>
        <p:blipFill>
          <a:blip r:embed="rId2"/>
          <a:stretch>
            <a:fillRect/>
          </a:stretch>
        </p:blipFill>
        <p:spPr>
          <a:xfrm>
            <a:off x="2216939" y="4052034"/>
            <a:ext cx="7776864" cy="1723464"/>
          </a:xfrm>
          <a:prstGeom prst="rect">
            <a:avLst/>
          </a:prstGeom>
        </p:spPr>
      </p:pic>
    </p:spTree>
    <p:extLst>
      <p:ext uri="{BB962C8B-B14F-4D97-AF65-F5344CB8AC3E}">
        <p14:creationId xmlns:p14="http://schemas.microsoft.com/office/powerpoint/2010/main" val="388088073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dirty="0"/>
              <a:t>Bert</a:t>
            </a:r>
            <a:r>
              <a:rPr lang="zh-CN" altLang="en-US" dirty="0"/>
              <a:t> 通过无监督学习带来</a:t>
            </a:r>
            <a:r>
              <a:rPr lang="en-US" altLang="zh-CN" dirty="0"/>
              <a:t>NLP</a:t>
            </a:r>
            <a:r>
              <a:rPr lang="zh-CN" altLang="en-US" dirty="0"/>
              <a:t>领域预训练</a:t>
            </a:r>
            <a:endParaRPr kumimoji="1" lang="zh-CN" altLang="en-US" dirty="0"/>
          </a:p>
        </p:txBody>
      </p:sp>
      <p:pic>
        <p:nvPicPr>
          <p:cNvPr id="5" name="图片 4">
            <a:extLst>
              <a:ext uri="{FF2B5EF4-FFF2-40B4-BE49-F238E27FC236}">
                <a16:creationId xmlns:a16="http://schemas.microsoft.com/office/drawing/2014/main" id="{6C67D184-3AB0-5E42-A881-B0828612CF88}"/>
              </a:ext>
            </a:extLst>
          </p:cNvPr>
          <p:cNvPicPr>
            <a:picLocks noChangeAspect="1"/>
          </p:cNvPicPr>
          <p:nvPr/>
        </p:nvPicPr>
        <p:blipFill>
          <a:blip r:embed="rId2"/>
          <a:stretch>
            <a:fillRect/>
          </a:stretch>
        </p:blipFill>
        <p:spPr>
          <a:xfrm>
            <a:off x="595045" y="1700808"/>
            <a:ext cx="11361091" cy="4608512"/>
          </a:xfrm>
          <a:prstGeom prst="rect">
            <a:avLst/>
          </a:prstGeom>
        </p:spPr>
      </p:pic>
      <p:sp>
        <p:nvSpPr>
          <p:cNvPr id="3" name="矩形 2">
            <a:extLst>
              <a:ext uri="{FF2B5EF4-FFF2-40B4-BE49-F238E27FC236}">
                <a16:creationId xmlns:a16="http://schemas.microsoft.com/office/drawing/2014/main" id="{83207217-1EEF-BD40-B641-CB960D7BF732}"/>
              </a:ext>
            </a:extLst>
          </p:cNvPr>
          <p:cNvSpPr/>
          <p:nvPr/>
        </p:nvSpPr>
        <p:spPr>
          <a:xfrm>
            <a:off x="3074045" y="1254598"/>
            <a:ext cx="5899692" cy="369332"/>
          </a:xfrm>
          <a:prstGeom prst="rect">
            <a:avLst/>
          </a:prstGeom>
        </p:spPr>
        <p:txBody>
          <a:bodyPr wrap="none">
            <a:spAutoFit/>
          </a:bodyPr>
          <a:lstStyle/>
          <a:p>
            <a:r>
              <a:rPr lang="en-US" altLang="zh-CN" dirty="0">
                <a:solidFill>
                  <a:srgbClr val="374154"/>
                </a:solidFill>
                <a:latin typeface="+mj-ea"/>
                <a:ea typeface="+mj-ea"/>
              </a:rPr>
              <a:t>Transformer</a:t>
            </a:r>
            <a:r>
              <a:rPr lang="zh-CN" altLang="en-US" dirty="0">
                <a:solidFill>
                  <a:srgbClr val="374154"/>
                </a:solidFill>
                <a:latin typeface="+mj-ea"/>
                <a:ea typeface="+mj-ea"/>
              </a:rPr>
              <a:t>的双向编码表示来改进基于架构微调的方法</a:t>
            </a:r>
          </a:p>
        </p:txBody>
      </p:sp>
    </p:spTree>
    <p:extLst>
      <p:ext uri="{BB962C8B-B14F-4D97-AF65-F5344CB8AC3E}">
        <p14:creationId xmlns:p14="http://schemas.microsoft.com/office/powerpoint/2010/main" val="19225520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sz="3200" dirty="0"/>
              <a:t>Bert</a:t>
            </a:r>
            <a:r>
              <a:rPr lang="zh-CN" altLang="en-US" sz="3200" dirty="0"/>
              <a:t> 通过无监督学习带来</a:t>
            </a:r>
            <a:r>
              <a:rPr lang="en-US" altLang="zh-CN" sz="3200" dirty="0"/>
              <a:t>NLP</a:t>
            </a:r>
            <a:r>
              <a:rPr lang="zh-CN" altLang="en-US" sz="3200" dirty="0"/>
              <a:t>领域预训练</a:t>
            </a:r>
            <a:endParaRPr kumimoji="1" lang="zh-CN" altLang="en-US" sz="2400" dirty="0"/>
          </a:p>
        </p:txBody>
      </p:sp>
      <p:pic>
        <p:nvPicPr>
          <p:cNvPr id="4" name="图片 3">
            <a:extLst>
              <a:ext uri="{FF2B5EF4-FFF2-40B4-BE49-F238E27FC236}">
                <a16:creationId xmlns:a16="http://schemas.microsoft.com/office/drawing/2014/main" id="{ADCAA860-C68A-2A44-8CD0-29E00E61A8B5}"/>
              </a:ext>
            </a:extLst>
          </p:cNvPr>
          <p:cNvPicPr>
            <a:picLocks noChangeAspect="1"/>
          </p:cNvPicPr>
          <p:nvPr/>
        </p:nvPicPr>
        <p:blipFill rotWithShape="1">
          <a:blip r:embed="rId2"/>
          <a:srcRect l="10549" r="11441" b="28299"/>
          <a:stretch/>
        </p:blipFill>
        <p:spPr>
          <a:xfrm>
            <a:off x="409749" y="3429000"/>
            <a:ext cx="7992229" cy="2304256"/>
          </a:xfrm>
          <a:prstGeom prst="rect">
            <a:avLst/>
          </a:prstGeom>
        </p:spPr>
      </p:pic>
      <p:pic>
        <p:nvPicPr>
          <p:cNvPr id="6" name="图片 5">
            <a:extLst>
              <a:ext uri="{FF2B5EF4-FFF2-40B4-BE49-F238E27FC236}">
                <a16:creationId xmlns:a16="http://schemas.microsoft.com/office/drawing/2014/main" id="{11A69D92-61B3-D944-A769-EDC2AD36F5E8}"/>
              </a:ext>
            </a:extLst>
          </p:cNvPr>
          <p:cNvPicPr>
            <a:picLocks noChangeAspect="1"/>
          </p:cNvPicPr>
          <p:nvPr/>
        </p:nvPicPr>
        <p:blipFill>
          <a:blip r:embed="rId3"/>
          <a:stretch>
            <a:fillRect/>
          </a:stretch>
        </p:blipFill>
        <p:spPr>
          <a:xfrm>
            <a:off x="8401978" y="2554709"/>
            <a:ext cx="3516585" cy="3250555"/>
          </a:xfrm>
          <a:prstGeom prst="rect">
            <a:avLst/>
          </a:prstGeom>
        </p:spPr>
      </p:pic>
      <p:sp>
        <p:nvSpPr>
          <p:cNvPr id="9" name="矩形 8">
            <a:extLst>
              <a:ext uri="{FF2B5EF4-FFF2-40B4-BE49-F238E27FC236}">
                <a16:creationId xmlns:a16="http://schemas.microsoft.com/office/drawing/2014/main" id="{0782C8BA-B83C-CF44-B302-3C3B1E47C751}"/>
              </a:ext>
            </a:extLst>
          </p:cNvPr>
          <p:cNvSpPr/>
          <p:nvPr/>
        </p:nvSpPr>
        <p:spPr>
          <a:xfrm>
            <a:off x="683287" y="1305584"/>
            <a:ext cx="10745312" cy="953659"/>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[CLS] </a:t>
            </a:r>
            <a:r>
              <a:rPr lang="zh-CN" altLang="en-US" sz="1600" dirty="0">
                <a:solidFill>
                  <a:srgbClr val="374154"/>
                </a:solidFill>
                <a:latin typeface="+mj-ea"/>
                <a:ea typeface="+mj-ea"/>
              </a:rPr>
              <a:t>标志放在第一个句子的首位，经过 </a:t>
            </a:r>
            <a:r>
              <a:rPr lang="en-US" altLang="zh-CN" sz="1600" dirty="0">
                <a:solidFill>
                  <a:srgbClr val="374154"/>
                </a:solidFill>
                <a:latin typeface="+mj-ea"/>
                <a:ea typeface="+mj-ea"/>
              </a:rPr>
              <a:t>BERT </a:t>
            </a:r>
            <a:r>
              <a:rPr lang="zh-CN" altLang="en-US" sz="1600" dirty="0">
                <a:solidFill>
                  <a:srgbClr val="374154"/>
                </a:solidFill>
                <a:latin typeface="+mj-ea"/>
                <a:ea typeface="+mj-ea"/>
              </a:rPr>
              <a:t>得到的的表征向量 </a:t>
            </a:r>
            <a:r>
              <a:rPr lang="en-US" altLang="zh-CN" sz="1600" dirty="0">
                <a:solidFill>
                  <a:srgbClr val="374154"/>
                </a:solidFill>
                <a:latin typeface="+mj-ea"/>
                <a:ea typeface="+mj-ea"/>
              </a:rPr>
              <a:t>C </a:t>
            </a:r>
            <a:r>
              <a:rPr lang="zh-CN" altLang="en-US" sz="1600" dirty="0">
                <a:solidFill>
                  <a:srgbClr val="374154"/>
                </a:solidFill>
                <a:latin typeface="+mj-ea"/>
                <a:ea typeface="+mj-ea"/>
              </a:rPr>
              <a:t>可以用于后续的分类任务。</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[SEP] </a:t>
            </a:r>
            <a:r>
              <a:rPr lang="zh-CN" altLang="en-US" sz="1600" dirty="0">
                <a:solidFill>
                  <a:srgbClr val="374154"/>
                </a:solidFill>
                <a:latin typeface="+mj-ea"/>
                <a:ea typeface="+mj-ea"/>
              </a:rPr>
              <a:t>标志用于分开两个输入句子，例如输入句子 </a:t>
            </a:r>
            <a:r>
              <a:rPr lang="en-US" altLang="zh-CN" sz="1600" dirty="0">
                <a:solidFill>
                  <a:srgbClr val="374154"/>
                </a:solidFill>
                <a:latin typeface="+mj-ea"/>
                <a:ea typeface="+mj-ea"/>
              </a:rPr>
              <a:t>A </a:t>
            </a:r>
            <a:r>
              <a:rPr lang="zh-CN" altLang="en-US" sz="1600" dirty="0">
                <a:solidFill>
                  <a:srgbClr val="374154"/>
                </a:solidFill>
                <a:latin typeface="+mj-ea"/>
                <a:ea typeface="+mj-ea"/>
              </a:rPr>
              <a:t>和 </a:t>
            </a:r>
            <a:r>
              <a:rPr lang="en-US" altLang="zh-CN" sz="1600" dirty="0">
                <a:solidFill>
                  <a:srgbClr val="374154"/>
                </a:solidFill>
                <a:latin typeface="+mj-ea"/>
                <a:ea typeface="+mj-ea"/>
              </a:rPr>
              <a:t>B</a:t>
            </a:r>
            <a:r>
              <a:rPr lang="zh-CN" altLang="en-US" sz="1600" dirty="0">
                <a:solidFill>
                  <a:srgbClr val="374154"/>
                </a:solidFill>
                <a:latin typeface="+mj-ea"/>
                <a:ea typeface="+mj-ea"/>
              </a:rPr>
              <a:t>，要在句子 </a:t>
            </a:r>
            <a:r>
              <a:rPr lang="en-US" altLang="zh-CN" sz="1600" dirty="0">
                <a:solidFill>
                  <a:srgbClr val="374154"/>
                </a:solidFill>
                <a:latin typeface="+mj-ea"/>
                <a:ea typeface="+mj-ea"/>
              </a:rPr>
              <a:t>A</a:t>
            </a:r>
            <a:r>
              <a:rPr lang="zh-CN" altLang="en-US" sz="1600" dirty="0">
                <a:solidFill>
                  <a:srgbClr val="374154"/>
                </a:solidFill>
                <a:latin typeface="+mj-ea"/>
                <a:ea typeface="+mj-ea"/>
              </a:rPr>
              <a:t>，</a:t>
            </a:r>
            <a:r>
              <a:rPr lang="en-US" altLang="zh-CN" sz="1600" dirty="0">
                <a:solidFill>
                  <a:srgbClr val="374154"/>
                </a:solidFill>
                <a:latin typeface="+mj-ea"/>
                <a:ea typeface="+mj-ea"/>
              </a:rPr>
              <a:t>B </a:t>
            </a:r>
            <a:r>
              <a:rPr lang="zh-CN" altLang="en-US" sz="1600" dirty="0">
                <a:solidFill>
                  <a:srgbClr val="374154"/>
                </a:solidFill>
                <a:latin typeface="+mj-ea"/>
                <a:ea typeface="+mj-ea"/>
              </a:rPr>
              <a:t>后面增加 </a:t>
            </a:r>
            <a:r>
              <a:rPr lang="en-US" altLang="zh-CN" sz="1600" dirty="0">
                <a:solidFill>
                  <a:srgbClr val="374154"/>
                </a:solidFill>
                <a:latin typeface="+mj-ea"/>
                <a:ea typeface="+mj-ea"/>
              </a:rPr>
              <a:t>[SEP] </a:t>
            </a:r>
            <a:r>
              <a:rPr lang="zh-CN" altLang="en-US" sz="1600" dirty="0">
                <a:solidFill>
                  <a:srgbClr val="374154"/>
                </a:solidFill>
                <a:latin typeface="+mj-ea"/>
                <a:ea typeface="+mj-ea"/>
              </a:rPr>
              <a:t>标志。</a:t>
            </a:r>
            <a:endParaRPr lang="en-US" altLang="zh-CN" sz="1600" dirty="0">
              <a:solidFill>
                <a:srgbClr val="374154"/>
              </a:solidFill>
              <a:latin typeface="+mj-ea"/>
              <a:ea typeface="+mj-ea"/>
            </a:endParaRPr>
          </a:p>
          <a:p>
            <a:pPr marL="285750" indent="-285750">
              <a:lnSpc>
                <a:spcPct val="120000"/>
              </a:lnSpc>
              <a:buFont typeface="Arial" panose="020B0604020202020204" pitchFamily="34" charset="0"/>
              <a:buChar char="•"/>
            </a:pPr>
            <a:r>
              <a:rPr lang="en-US" altLang="zh-CN" sz="1600" dirty="0">
                <a:solidFill>
                  <a:srgbClr val="374154"/>
                </a:solidFill>
                <a:latin typeface="+mj-ea"/>
                <a:ea typeface="+mj-ea"/>
              </a:rPr>
              <a:t>[MASK] </a:t>
            </a:r>
            <a:r>
              <a:rPr lang="zh-CN" altLang="en-US" sz="1600" dirty="0">
                <a:solidFill>
                  <a:srgbClr val="374154"/>
                </a:solidFill>
                <a:latin typeface="+mj-ea"/>
                <a:ea typeface="+mj-ea"/>
              </a:rPr>
              <a:t>标志用于遮盖句子中单词，将单词用 </a:t>
            </a:r>
            <a:r>
              <a:rPr lang="en-US" altLang="zh-CN" sz="1600" dirty="0">
                <a:solidFill>
                  <a:srgbClr val="374154"/>
                </a:solidFill>
                <a:latin typeface="+mj-ea"/>
                <a:ea typeface="+mj-ea"/>
              </a:rPr>
              <a:t>[MASK] </a:t>
            </a:r>
            <a:r>
              <a:rPr lang="zh-CN" altLang="en-US" sz="1600" dirty="0">
                <a:solidFill>
                  <a:srgbClr val="374154"/>
                </a:solidFill>
                <a:latin typeface="+mj-ea"/>
                <a:ea typeface="+mj-ea"/>
              </a:rPr>
              <a:t>遮盖之后，再利用 </a:t>
            </a:r>
            <a:r>
              <a:rPr lang="en-US" altLang="zh-CN" sz="1600" dirty="0">
                <a:solidFill>
                  <a:srgbClr val="374154"/>
                </a:solidFill>
                <a:latin typeface="+mj-ea"/>
                <a:ea typeface="+mj-ea"/>
              </a:rPr>
              <a:t>BERT </a:t>
            </a:r>
            <a:r>
              <a:rPr lang="zh-CN" altLang="en-US" sz="1600" dirty="0">
                <a:solidFill>
                  <a:srgbClr val="374154"/>
                </a:solidFill>
                <a:latin typeface="+mj-ea"/>
                <a:ea typeface="+mj-ea"/>
              </a:rPr>
              <a:t>输出 </a:t>
            </a:r>
            <a:r>
              <a:rPr lang="en-US" altLang="zh-CN" sz="1600" dirty="0">
                <a:solidFill>
                  <a:srgbClr val="374154"/>
                </a:solidFill>
                <a:latin typeface="+mj-ea"/>
                <a:ea typeface="+mj-ea"/>
              </a:rPr>
              <a:t>[MASK] </a:t>
            </a:r>
            <a:r>
              <a:rPr lang="zh-CN" altLang="en-US" sz="1600" dirty="0">
                <a:solidFill>
                  <a:srgbClr val="374154"/>
                </a:solidFill>
                <a:latin typeface="+mj-ea"/>
                <a:ea typeface="+mj-ea"/>
              </a:rPr>
              <a:t>向量预测单词。</a:t>
            </a:r>
          </a:p>
        </p:txBody>
      </p:sp>
    </p:spTree>
    <p:extLst>
      <p:ext uri="{BB962C8B-B14F-4D97-AF65-F5344CB8AC3E}">
        <p14:creationId xmlns:p14="http://schemas.microsoft.com/office/powerpoint/2010/main" val="71452880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0101A-C844-F44A-953C-593140CEABE8}"/>
              </a:ext>
            </a:extLst>
          </p:cNvPr>
          <p:cNvSpPr>
            <a:spLocks noGrp="1"/>
          </p:cNvSpPr>
          <p:nvPr>
            <p:ph type="title"/>
          </p:nvPr>
        </p:nvSpPr>
        <p:spPr/>
        <p:txBody>
          <a:bodyPr/>
          <a:lstStyle/>
          <a:p>
            <a:r>
              <a:rPr lang="en-US" altLang="zh-CN" dirty="0"/>
              <a:t>Bert</a:t>
            </a:r>
            <a:r>
              <a:rPr lang="zh-CN" altLang="en-US" dirty="0"/>
              <a:t> 通过无监督学习带来</a:t>
            </a:r>
            <a:r>
              <a:rPr lang="en-US" altLang="zh-CN" dirty="0"/>
              <a:t>NLP</a:t>
            </a:r>
            <a:r>
              <a:rPr lang="zh-CN" altLang="en-US" dirty="0"/>
              <a:t>领域预训练</a:t>
            </a:r>
            <a:endParaRPr kumimoji="1" lang="zh-CN" altLang="en-US" sz="2400" dirty="0"/>
          </a:p>
        </p:txBody>
      </p:sp>
      <p:pic>
        <p:nvPicPr>
          <p:cNvPr id="5" name="图片 4">
            <a:extLst>
              <a:ext uri="{FF2B5EF4-FFF2-40B4-BE49-F238E27FC236}">
                <a16:creationId xmlns:a16="http://schemas.microsoft.com/office/drawing/2014/main" id="{0DAA49D1-1E3C-4340-90B0-5C1474EA0DDB}"/>
              </a:ext>
            </a:extLst>
          </p:cNvPr>
          <p:cNvPicPr>
            <a:picLocks noChangeAspect="1"/>
          </p:cNvPicPr>
          <p:nvPr/>
        </p:nvPicPr>
        <p:blipFill>
          <a:blip r:embed="rId2"/>
          <a:stretch>
            <a:fillRect/>
          </a:stretch>
        </p:blipFill>
        <p:spPr>
          <a:xfrm>
            <a:off x="1832854" y="1556792"/>
            <a:ext cx="8531054" cy="4293964"/>
          </a:xfrm>
          <a:prstGeom prst="rect">
            <a:avLst/>
          </a:prstGeom>
        </p:spPr>
      </p:pic>
    </p:spTree>
    <p:extLst>
      <p:ext uri="{BB962C8B-B14F-4D97-AF65-F5344CB8AC3E}">
        <p14:creationId xmlns:p14="http://schemas.microsoft.com/office/powerpoint/2010/main" val="39480017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dirty="0"/>
              <a:t>Bert</a:t>
            </a:r>
            <a:r>
              <a:rPr lang="zh-CN" altLang="en-US" dirty="0"/>
              <a:t> 通过无监督学习带来</a:t>
            </a:r>
            <a:r>
              <a:rPr lang="en-US" altLang="zh-CN" dirty="0"/>
              <a:t>NLP</a:t>
            </a:r>
            <a:r>
              <a:rPr lang="zh-CN" altLang="en-US" dirty="0"/>
              <a:t>领域预训练</a:t>
            </a:r>
            <a:endParaRPr kumimoji="1" lang="zh-CN" altLang="en-US" sz="2400" dirty="0"/>
          </a:p>
        </p:txBody>
      </p:sp>
      <p:pic>
        <p:nvPicPr>
          <p:cNvPr id="3" name="图片 2">
            <a:extLst>
              <a:ext uri="{FF2B5EF4-FFF2-40B4-BE49-F238E27FC236}">
                <a16:creationId xmlns:a16="http://schemas.microsoft.com/office/drawing/2014/main" id="{E36E7651-A4B4-0744-8449-BC02894848DD}"/>
              </a:ext>
            </a:extLst>
          </p:cNvPr>
          <p:cNvPicPr>
            <a:picLocks noChangeAspect="1"/>
          </p:cNvPicPr>
          <p:nvPr/>
        </p:nvPicPr>
        <p:blipFill>
          <a:blip r:embed="rId2"/>
          <a:stretch>
            <a:fillRect/>
          </a:stretch>
        </p:blipFill>
        <p:spPr>
          <a:xfrm>
            <a:off x="2101937" y="2276872"/>
            <a:ext cx="7992888" cy="3953839"/>
          </a:xfrm>
          <a:prstGeom prst="rect">
            <a:avLst/>
          </a:prstGeom>
        </p:spPr>
      </p:pic>
      <p:sp>
        <p:nvSpPr>
          <p:cNvPr id="7" name="矩形 6">
            <a:extLst>
              <a:ext uri="{FF2B5EF4-FFF2-40B4-BE49-F238E27FC236}">
                <a16:creationId xmlns:a16="http://schemas.microsoft.com/office/drawing/2014/main" id="{8E7686CE-0333-5C40-A0A0-549EC879AE09}"/>
              </a:ext>
            </a:extLst>
          </p:cNvPr>
          <p:cNvSpPr/>
          <p:nvPr/>
        </p:nvSpPr>
        <p:spPr>
          <a:xfrm>
            <a:off x="770511" y="1412776"/>
            <a:ext cx="10816598" cy="584775"/>
          </a:xfrm>
          <a:prstGeom prst="rect">
            <a:avLst/>
          </a:prstGeom>
        </p:spPr>
        <p:txBody>
          <a:bodyPr wrap="square">
            <a:spAutoFit/>
          </a:bodyPr>
          <a:lstStyle/>
          <a:p>
            <a:r>
              <a:rPr lang="en-US" altLang="zh-CN" sz="1600" b="1" dirty="0">
                <a:solidFill>
                  <a:srgbClr val="374154"/>
                </a:solidFill>
                <a:latin typeface="+mj-ea"/>
                <a:ea typeface="+mj-ea"/>
              </a:rPr>
              <a:t>Token</a:t>
            </a:r>
            <a:r>
              <a:rPr lang="zh-CN" altLang="en-US" sz="1600" b="1" dirty="0">
                <a:solidFill>
                  <a:srgbClr val="374154"/>
                </a:solidFill>
                <a:latin typeface="+mj-ea"/>
                <a:ea typeface="+mj-ea"/>
              </a:rPr>
              <a:t>级任务</a:t>
            </a:r>
            <a:r>
              <a:rPr lang="zh-CN" altLang="en-US" sz="1600" dirty="0">
                <a:solidFill>
                  <a:srgbClr val="374154"/>
                </a:solidFill>
                <a:latin typeface="+mj-ea"/>
                <a:ea typeface="+mj-ea"/>
              </a:rPr>
              <a:t>：</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的第二个预训练任务是 </a:t>
            </a:r>
            <a:r>
              <a:rPr lang="en-US" altLang="zh-CN" sz="1600" dirty="0">
                <a:solidFill>
                  <a:srgbClr val="374154"/>
                </a:solidFill>
                <a:latin typeface="+mj-ea"/>
                <a:ea typeface="+mj-ea"/>
              </a:rPr>
              <a:t>Next Sentence Prediction (NSP)</a:t>
            </a:r>
            <a:r>
              <a:rPr lang="zh-CN" altLang="en-US" sz="1600" dirty="0">
                <a:solidFill>
                  <a:srgbClr val="374154"/>
                </a:solidFill>
                <a:latin typeface="+mj-ea"/>
                <a:ea typeface="+mj-ea"/>
              </a:rPr>
              <a:t>，下一句预测任务，这个任务主要是让模型能够更好地理解句子间的关系。</a:t>
            </a:r>
          </a:p>
        </p:txBody>
      </p:sp>
    </p:spTree>
    <p:extLst>
      <p:ext uri="{BB962C8B-B14F-4D97-AF65-F5344CB8AC3E}">
        <p14:creationId xmlns:p14="http://schemas.microsoft.com/office/powerpoint/2010/main" val="10827417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46A33-634E-AE4A-B0A1-2A033910F4EA}"/>
              </a:ext>
            </a:extLst>
          </p:cNvPr>
          <p:cNvSpPr>
            <a:spLocks noGrp="1"/>
          </p:cNvSpPr>
          <p:nvPr>
            <p:ph type="title"/>
          </p:nvPr>
        </p:nvSpPr>
        <p:spPr/>
        <p:txBody>
          <a:bodyPr/>
          <a:lstStyle/>
          <a:p>
            <a:r>
              <a:rPr lang="en-US" altLang="zh-CN" dirty="0"/>
              <a:t>Bert</a:t>
            </a:r>
            <a:r>
              <a:rPr lang="zh-CN" altLang="en-US" dirty="0"/>
              <a:t> 通过无监督学习带来</a:t>
            </a:r>
            <a:r>
              <a:rPr lang="en-US" altLang="zh-CN" dirty="0"/>
              <a:t>NLP</a:t>
            </a:r>
            <a:r>
              <a:rPr lang="zh-CN" altLang="en-US" dirty="0"/>
              <a:t>领域预训练</a:t>
            </a:r>
            <a:endParaRPr kumimoji="1" lang="zh-CN" altLang="en-US" sz="2400" dirty="0"/>
          </a:p>
        </p:txBody>
      </p:sp>
      <p:pic>
        <p:nvPicPr>
          <p:cNvPr id="4" name="图片 3">
            <a:extLst>
              <a:ext uri="{FF2B5EF4-FFF2-40B4-BE49-F238E27FC236}">
                <a16:creationId xmlns:a16="http://schemas.microsoft.com/office/drawing/2014/main" id="{B3E67ABC-A0CF-F249-9F07-04A7107445AF}"/>
              </a:ext>
            </a:extLst>
          </p:cNvPr>
          <p:cNvPicPr>
            <a:picLocks noChangeAspect="1"/>
          </p:cNvPicPr>
          <p:nvPr/>
        </p:nvPicPr>
        <p:blipFill>
          <a:blip r:embed="rId2"/>
          <a:stretch>
            <a:fillRect/>
          </a:stretch>
        </p:blipFill>
        <p:spPr>
          <a:xfrm>
            <a:off x="1861440" y="2241938"/>
            <a:ext cx="8473882" cy="4068213"/>
          </a:xfrm>
          <a:prstGeom prst="rect">
            <a:avLst/>
          </a:prstGeom>
        </p:spPr>
      </p:pic>
      <p:sp>
        <p:nvSpPr>
          <p:cNvPr id="6" name="矩形 5">
            <a:extLst>
              <a:ext uri="{FF2B5EF4-FFF2-40B4-BE49-F238E27FC236}">
                <a16:creationId xmlns:a16="http://schemas.microsoft.com/office/drawing/2014/main" id="{21603FA6-4DEB-B744-91F1-814696E07E08}"/>
              </a:ext>
            </a:extLst>
          </p:cNvPr>
          <p:cNvSpPr/>
          <p:nvPr/>
        </p:nvSpPr>
        <p:spPr>
          <a:xfrm>
            <a:off x="623636" y="1345890"/>
            <a:ext cx="10963473" cy="658194"/>
          </a:xfrm>
          <a:prstGeom prst="rect">
            <a:avLst/>
          </a:prstGeom>
        </p:spPr>
        <p:txBody>
          <a:bodyPr wrap="square">
            <a:spAutoFit/>
          </a:bodyPr>
          <a:lstStyle/>
          <a:p>
            <a:pPr>
              <a:lnSpc>
                <a:spcPct val="120000"/>
              </a:lnSpc>
            </a:pPr>
            <a:r>
              <a:rPr lang="zh-CN" altLang="en-US" sz="1600" b="1" dirty="0">
                <a:solidFill>
                  <a:srgbClr val="374154"/>
                </a:solidFill>
                <a:latin typeface="+mj-ea"/>
                <a:ea typeface="+mj-ea"/>
              </a:rPr>
              <a:t>序列级任务：</a:t>
            </a:r>
            <a:r>
              <a:rPr lang="en-US" altLang="zh-CN" sz="1600" dirty="0">
                <a:solidFill>
                  <a:srgbClr val="374154"/>
                </a:solidFill>
                <a:latin typeface="+mj-ea"/>
                <a:ea typeface="+mj-ea"/>
              </a:rPr>
              <a:t>BERT </a:t>
            </a:r>
            <a:r>
              <a:rPr lang="zh-CN" altLang="en-US" sz="1600" dirty="0">
                <a:solidFill>
                  <a:srgbClr val="374154"/>
                </a:solidFill>
                <a:latin typeface="+mj-ea"/>
                <a:ea typeface="+mj-ea"/>
              </a:rPr>
              <a:t>的第一个预训练任务是 </a:t>
            </a:r>
            <a:r>
              <a:rPr lang="en-US" altLang="zh-CN" sz="1600" dirty="0">
                <a:solidFill>
                  <a:srgbClr val="374154"/>
                </a:solidFill>
                <a:latin typeface="+mj-ea"/>
                <a:ea typeface="+mj-ea"/>
              </a:rPr>
              <a:t>Masked LM</a:t>
            </a:r>
            <a:r>
              <a:rPr lang="zh-CN" altLang="en-US" sz="1600" dirty="0">
                <a:solidFill>
                  <a:srgbClr val="374154"/>
                </a:solidFill>
                <a:latin typeface="+mj-ea"/>
                <a:ea typeface="+mj-ea"/>
              </a:rPr>
              <a:t>，在句子中随机遮盖一部分单词，然后同时利用上下文的信息预测遮盖的单词，这样可以更好地根据全文理解单词的意思。</a:t>
            </a:r>
          </a:p>
        </p:txBody>
      </p:sp>
    </p:spTree>
    <p:extLst>
      <p:ext uri="{BB962C8B-B14F-4D97-AF65-F5344CB8AC3E}">
        <p14:creationId xmlns:p14="http://schemas.microsoft.com/office/powerpoint/2010/main" val="52576408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400" b="1" dirty="0">
                <a:solidFill>
                  <a:srgbClr val="59595A"/>
                </a:solidFill>
              </a:rPr>
              <a:t>大模型算法结构：</a:t>
            </a:r>
            <a:r>
              <a:rPr lang="zh-CN" altLang="en-US" sz="2000" dirty="0">
                <a:solidFill>
                  <a:srgbClr val="59595A"/>
                </a:solidFill>
              </a:rPr>
              <a:t>大模型算法发展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NLP</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CV</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多模态大模型</a:t>
            </a:r>
            <a:endParaRPr lang="en-US" altLang="zh-CN" sz="2400" dirty="0">
              <a:solidFill>
                <a:srgbClr val="59595A"/>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
        <p:nvSpPr>
          <p:cNvPr id="2" name="矩形 1">
            <a:extLst>
              <a:ext uri="{FF2B5EF4-FFF2-40B4-BE49-F238E27FC236}">
                <a16:creationId xmlns:a16="http://schemas.microsoft.com/office/drawing/2014/main" id="{7EEF1322-F605-BB41-811E-48AFBF2DBE85}"/>
              </a:ext>
            </a:extLst>
          </p:cNvPr>
          <p:cNvSpPr/>
          <p:nvPr/>
        </p:nvSpPr>
        <p:spPr bwMode="auto">
          <a:xfrm>
            <a:off x="5594325" y="4581128"/>
            <a:ext cx="1512168" cy="432048"/>
          </a:xfrm>
          <a:prstGeom prst="rect">
            <a:avLst/>
          </a:prstGeom>
          <a:noFill/>
          <a:ln w="28575">
            <a:solidFill>
              <a:srgbClr val="C00000"/>
            </a:solidFill>
            <a:extLst>
              <a:ext uri="{C807C97D-BFC1-408E-A445-0C87EB9F89A2}">
                <ask:lineSketchStyleProps xmlns:ask="http://schemas.microsoft.com/office/drawing/2018/sketchyshapes">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1CF40-E825-FB42-9741-62C20CD684AA}"/>
              </a:ext>
            </a:extLst>
          </p:cNvPr>
          <p:cNvSpPr>
            <a:spLocks noGrp="1"/>
          </p:cNvSpPr>
          <p:nvPr>
            <p:ph type="title"/>
          </p:nvPr>
        </p:nvSpPr>
        <p:spPr/>
        <p:txBody>
          <a:bodyPr/>
          <a:lstStyle/>
          <a:p>
            <a:r>
              <a:rPr lang="en-US" altLang="zh-CN" dirty="0"/>
              <a:t>Bert</a:t>
            </a:r>
            <a:r>
              <a:rPr lang="zh-CN" altLang="en-US" dirty="0"/>
              <a:t> 通过无监督学习带来</a:t>
            </a:r>
            <a:r>
              <a:rPr lang="en-US" altLang="zh-CN" dirty="0"/>
              <a:t>NLP</a:t>
            </a:r>
            <a:r>
              <a:rPr lang="zh-CN" altLang="en-US" dirty="0"/>
              <a:t>领域预训练</a:t>
            </a:r>
            <a:endParaRPr kumimoji="1" lang="zh-CN" altLang="en-US" sz="2400" dirty="0"/>
          </a:p>
        </p:txBody>
      </p:sp>
      <p:sp>
        <p:nvSpPr>
          <p:cNvPr id="3" name="内容占位符 2">
            <a:extLst>
              <a:ext uri="{FF2B5EF4-FFF2-40B4-BE49-F238E27FC236}">
                <a16:creationId xmlns:a16="http://schemas.microsoft.com/office/drawing/2014/main" id="{FE5CF6CA-45F2-3545-BC75-B9AAE2FFF35F}"/>
              </a:ext>
            </a:extLst>
          </p:cNvPr>
          <p:cNvSpPr>
            <a:spLocks noGrp="1"/>
          </p:cNvSpPr>
          <p:nvPr>
            <p:ph sz="half" idx="1"/>
          </p:nvPr>
        </p:nvSpPr>
        <p:spPr>
          <a:xfrm>
            <a:off x="623635" y="1495552"/>
            <a:ext cx="10963473" cy="4525736"/>
          </a:xfrm>
        </p:spPr>
        <p:txBody>
          <a:bodyPr/>
          <a:lstStyle/>
          <a:p>
            <a:r>
              <a:rPr lang="en-US" altLang="zh-CN" sz="1600" dirty="0"/>
              <a:t>BERT-base </a:t>
            </a:r>
            <a:r>
              <a:rPr lang="zh-CN" altLang="en-US" sz="1600" dirty="0"/>
              <a:t>模型包含 </a:t>
            </a:r>
            <a:r>
              <a:rPr lang="en-US" altLang="zh-CN" sz="1600" dirty="0"/>
              <a:t>12 </a:t>
            </a:r>
            <a:r>
              <a:rPr lang="zh-CN" altLang="en-US" sz="1600" dirty="0"/>
              <a:t>个 </a:t>
            </a:r>
            <a:r>
              <a:rPr lang="en-US" altLang="zh-CN" sz="1600" dirty="0"/>
              <a:t>Encoder block</a:t>
            </a:r>
            <a:r>
              <a:rPr lang="zh-CN" altLang="en-US" sz="1600" dirty="0"/>
              <a:t>，</a:t>
            </a:r>
            <a:r>
              <a:rPr lang="en-US" altLang="zh-CN" sz="1600" dirty="0"/>
              <a:t>BERT-large </a:t>
            </a:r>
            <a:r>
              <a:rPr lang="zh-CN" altLang="en-US" sz="1600" dirty="0"/>
              <a:t>包含 </a:t>
            </a:r>
            <a:r>
              <a:rPr lang="en-US" altLang="zh-CN" sz="1600" dirty="0"/>
              <a:t>24 </a:t>
            </a:r>
            <a:r>
              <a:rPr lang="zh-CN" altLang="en-US" sz="1600" dirty="0"/>
              <a:t>个 </a:t>
            </a:r>
            <a:r>
              <a:rPr lang="en-US" altLang="zh-CN" sz="1600" dirty="0"/>
              <a:t>Encoder block</a:t>
            </a:r>
            <a:r>
              <a:rPr lang="zh-CN" altLang="en-US" sz="1600" dirty="0">
                <a:latin typeface="+mj-ea"/>
              </a:rPr>
              <a:t>，通过超大数据、巨大模型、和极大的计算开销训练而成，在</a:t>
            </a:r>
            <a:r>
              <a:rPr lang="en-US" altLang="zh-CN" sz="1600" dirty="0">
                <a:latin typeface="+mj-ea"/>
              </a:rPr>
              <a:t>11</a:t>
            </a:r>
            <a:r>
              <a:rPr lang="zh-CN" altLang="en-US" sz="1600" dirty="0">
                <a:latin typeface="+mj-ea"/>
              </a:rPr>
              <a:t>个自然语言处理的任务中取得了最优（</a:t>
            </a:r>
            <a:r>
              <a:rPr lang="en-US" altLang="zh-CN" sz="1600" dirty="0">
                <a:latin typeface="+mj-ea"/>
              </a:rPr>
              <a:t>state-of-the-art, SOTA</a:t>
            </a:r>
            <a:r>
              <a:rPr lang="zh-CN" altLang="en-US" sz="1600" dirty="0">
                <a:latin typeface="+mj-ea"/>
              </a:rPr>
              <a:t>）。</a:t>
            </a:r>
          </a:p>
          <a:p>
            <a:r>
              <a:rPr lang="zh-CN" altLang="en-US" sz="1600" dirty="0"/>
              <a:t>用了超大的数据集（</a:t>
            </a:r>
            <a:r>
              <a:rPr lang="en-US" altLang="zh-CN" sz="1600" dirty="0"/>
              <a:t>BooksCorpus 800M + English Wikipedia 2.5G</a:t>
            </a:r>
            <a:r>
              <a:rPr lang="zh-CN" altLang="en-US" sz="1600" dirty="0"/>
              <a:t>单词）和超大的算力（对应于超大模型）在相关的任务上做预训练，实现了在目标任务上表现的单调增长；</a:t>
            </a:r>
            <a:endParaRPr lang="en-US" altLang="zh-CN" sz="1600" dirty="0"/>
          </a:p>
          <a:p>
            <a:r>
              <a:rPr lang="zh-CN" altLang="en-US" sz="1600" dirty="0"/>
              <a:t>训练主要分为两个阶段：预训练阶段和 </a:t>
            </a:r>
            <a:r>
              <a:rPr lang="en-US" altLang="zh-CN" sz="1600" dirty="0"/>
              <a:t>Fine-tuning </a:t>
            </a:r>
            <a:r>
              <a:rPr lang="zh-CN" altLang="en-US" sz="1600" dirty="0"/>
              <a:t>阶段。</a:t>
            </a:r>
            <a:r>
              <a:rPr lang="en-US" altLang="zh-CN" sz="1600" dirty="0"/>
              <a:t> Fine-tuning </a:t>
            </a:r>
            <a:r>
              <a:rPr lang="zh-CN" altLang="en-US" sz="1600" dirty="0"/>
              <a:t>阶段是后续用于一些下游任务的时候进行微调，例如文本分类，词性标注，问答系统等，</a:t>
            </a:r>
            <a:r>
              <a:rPr lang="en-US" altLang="zh-CN" sz="1600" dirty="0"/>
              <a:t>BERT </a:t>
            </a:r>
            <a:r>
              <a:rPr lang="zh-CN" altLang="en-US" sz="1600" dirty="0"/>
              <a:t>无需调整结构就可以在不同的任务上进行微调。</a:t>
            </a:r>
            <a:endParaRPr lang="en-US" altLang="zh-CN" sz="1600" dirty="0"/>
          </a:p>
        </p:txBody>
      </p:sp>
    </p:spTree>
    <p:extLst>
      <p:ext uri="{BB962C8B-B14F-4D97-AF65-F5344CB8AC3E}">
        <p14:creationId xmlns:p14="http://schemas.microsoft.com/office/powerpoint/2010/main" val="7956675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EA4C-FBB7-5C4B-8B49-A1698BC39B99}"/>
              </a:ext>
            </a:extLst>
          </p:cNvPr>
          <p:cNvSpPr>
            <a:spLocks noGrp="1"/>
          </p:cNvSpPr>
          <p:nvPr>
            <p:ph type="title"/>
          </p:nvPr>
        </p:nvSpPr>
        <p:spPr/>
        <p:txBody>
          <a:bodyPr/>
          <a:lstStyle/>
          <a:p>
            <a:r>
              <a:rPr lang="en-US" altLang="zh-CN" sz="3200" dirty="0"/>
              <a:t>GPT3</a:t>
            </a:r>
            <a:r>
              <a:rPr lang="zh-CN" altLang="en-US" sz="3200" dirty="0"/>
              <a:t> </a:t>
            </a:r>
            <a:r>
              <a:rPr lang="zh-CN" altLang="en-US" dirty="0"/>
              <a:t>全新语言模型 </a:t>
            </a:r>
            <a:r>
              <a:rPr lang="en-US" altLang="zh-CN" dirty="0"/>
              <a:t>1750 </a:t>
            </a:r>
            <a:r>
              <a:rPr lang="zh-CN" altLang="en-US" dirty="0"/>
              <a:t>亿参数大模型</a:t>
            </a:r>
            <a:endParaRPr kumimoji="1" lang="zh-CN" altLang="en-US" dirty="0"/>
          </a:p>
        </p:txBody>
      </p:sp>
      <p:pic>
        <p:nvPicPr>
          <p:cNvPr id="5" name="图片 4">
            <a:extLst>
              <a:ext uri="{FF2B5EF4-FFF2-40B4-BE49-F238E27FC236}">
                <a16:creationId xmlns:a16="http://schemas.microsoft.com/office/drawing/2014/main" id="{F5F89A06-41FF-DF41-8314-7531C9AC7B65}"/>
              </a:ext>
            </a:extLst>
          </p:cNvPr>
          <p:cNvPicPr>
            <a:picLocks noChangeAspect="1"/>
          </p:cNvPicPr>
          <p:nvPr/>
        </p:nvPicPr>
        <p:blipFill>
          <a:blip r:embed="rId2"/>
          <a:stretch>
            <a:fillRect/>
          </a:stretch>
        </p:blipFill>
        <p:spPr>
          <a:xfrm>
            <a:off x="623636" y="2564904"/>
            <a:ext cx="11138941" cy="3157414"/>
          </a:xfrm>
          <a:prstGeom prst="rect">
            <a:avLst/>
          </a:prstGeom>
        </p:spPr>
      </p:pic>
      <p:sp>
        <p:nvSpPr>
          <p:cNvPr id="3" name="矩形 2">
            <a:extLst>
              <a:ext uri="{FF2B5EF4-FFF2-40B4-BE49-F238E27FC236}">
                <a16:creationId xmlns:a16="http://schemas.microsoft.com/office/drawing/2014/main" id="{46B7E2E3-5575-D54C-9132-DE9B3D5892A8}"/>
              </a:ext>
            </a:extLst>
          </p:cNvPr>
          <p:cNvSpPr/>
          <p:nvPr/>
        </p:nvSpPr>
        <p:spPr>
          <a:xfrm>
            <a:off x="2353965" y="5909413"/>
            <a:ext cx="7848872" cy="369332"/>
          </a:xfrm>
          <a:prstGeom prst="rect">
            <a:avLst/>
          </a:prstGeom>
        </p:spPr>
        <p:txBody>
          <a:bodyPr wrap="square">
            <a:spAutoFit/>
          </a:bodyPr>
          <a:lstStyle/>
          <a:p>
            <a:pPr algn="ctr"/>
            <a:r>
              <a:rPr lang="zh-CN" altLang="en-US" dirty="0">
                <a:solidFill>
                  <a:srgbClr val="374154"/>
                </a:solidFill>
              </a:rPr>
              <a:t>https://jalammar.github.io/how-gpt3-works-visualizations-animations/</a:t>
            </a:r>
          </a:p>
        </p:txBody>
      </p:sp>
      <p:sp>
        <p:nvSpPr>
          <p:cNvPr id="4" name="矩形 3">
            <a:extLst>
              <a:ext uri="{FF2B5EF4-FFF2-40B4-BE49-F238E27FC236}">
                <a16:creationId xmlns:a16="http://schemas.microsoft.com/office/drawing/2014/main" id="{19DF70FB-1514-5F43-BA49-5ADDD9B5CCFF}"/>
              </a:ext>
            </a:extLst>
          </p:cNvPr>
          <p:cNvSpPr/>
          <p:nvPr/>
        </p:nvSpPr>
        <p:spPr>
          <a:xfrm>
            <a:off x="804724" y="1516261"/>
            <a:ext cx="10587314" cy="658194"/>
          </a:xfrm>
          <a:prstGeom prst="rect">
            <a:avLst/>
          </a:prstGeom>
        </p:spPr>
        <p:txBody>
          <a:bodyPr wrap="square">
            <a:spAutoFit/>
          </a:bodyPr>
          <a:lstStyle/>
          <a:p>
            <a:pPr>
              <a:lnSpc>
                <a:spcPct val="120000"/>
              </a:lnSpc>
            </a:pPr>
            <a:r>
              <a:rPr lang="en-US" altLang="zh-CN" sz="1600" dirty="0">
                <a:solidFill>
                  <a:srgbClr val="374154"/>
                </a:solidFill>
                <a:latin typeface="+mj-ea"/>
                <a:ea typeface="+mj-ea"/>
              </a:rPr>
              <a:t>GPT-3</a:t>
            </a:r>
            <a:r>
              <a:rPr lang="zh-CN" altLang="en-US" sz="1600" dirty="0">
                <a:solidFill>
                  <a:srgbClr val="374154"/>
                </a:solidFill>
                <a:latin typeface="+mj-ea"/>
                <a:ea typeface="+mj-ea"/>
              </a:rPr>
              <a:t>毫无疑问是</a:t>
            </a:r>
            <a:r>
              <a:rPr lang="en-US" altLang="zh-CN" sz="1600" dirty="0">
                <a:solidFill>
                  <a:srgbClr val="374154"/>
                </a:solidFill>
                <a:latin typeface="+mj-ea"/>
                <a:ea typeface="+mj-ea"/>
              </a:rPr>
              <a:t>NLP</a:t>
            </a:r>
            <a:r>
              <a:rPr lang="zh-CN" altLang="en-US" sz="1600" dirty="0">
                <a:solidFill>
                  <a:srgbClr val="374154"/>
                </a:solidFill>
                <a:latin typeface="+mj-ea"/>
                <a:ea typeface="+mj-ea"/>
              </a:rPr>
              <a:t>领域乃至</a:t>
            </a:r>
            <a:r>
              <a:rPr lang="en-US" altLang="zh-CN" sz="1600" dirty="0">
                <a:solidFill>
                  <a:srgbClr val="374154"/>
                </a:solidFill>
                <a:latin typeface="+mj-ea"/>
                <a:ea typeface="+mj-ea"/>
              </a:rPr>
              <a:t>AI</a:t>
            </a:r>
            <a:r>
              <a:rPr lang="zh-CN" altLang="en-US" sz="1600" dirty="0">
                <a:solidFill>
                  <a:srgbClr val="374154"/>
                </a:solidFill>
                <a:latin typeface="+mj-ea"/>
                <a:ea typeface="+mj-ea"/>
              </a:rPr>
              <a:t>领域取得重大突破的一项工作，</a:t>
            </a:r>
            <a:r>
              <a:rPr lang="en-US" altLang="zh-CN" sz="1600" dirty="0">
                <a:solidFill>
                  <a:srgbClr val="374154"/>
                </a:solidFill>
                <a:latin typeface="+mj-ea"/>
                <a:ea typeface="+mj-ea"/>
              </a:rPr>
              <a:t>1750</a:t>
            </a:r>
            <a:r>
              <a:rPr lang="zh-CN" altLang="en-US" sz="1600" dirty="0">
                <a:solidFill>
                  <a:srgbClr val="374154"/>
                </a:solidFill>
                <a:latin typeface="+mj-ea"/>
                <a:ea typeface="+mj-ea"/>
              </a:rPr>
              <a:t>亿参数的超大规模，使得语言模型具备了生成难辨真假的新闻文章的能力。</a:t>
            </a:r>
          </a:p>
        </p:txBody>
      </p:sp>
    </p:spTree>
    <p:extLst>
      <p:ext uri="{BB962C8B-B14F-4D97-AF65-F5344CB8AC3E}">
        <p14:creationId xmlns:p14="http://schemas.microsoft.com/office/powerpoint/2010/main" val="13039494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F0DB8-EA80-8F4A-AF7E-7CEBC56D7516}"/>
              </a:ext>
            </a:extLst>
          </p:cNvPr>
          <p:cNvSpPr>
            <a:spLocks noGrp="1"/>
          </p:cNvSpPr>
          <p:nvPr>
            <p:ph type="title"/>
          </p:nvPr>
        </p:nvSpPr>
        <p:spPr/>
        <p:txBody>
          <a:bodyPr/>
          <a:lstStyle/>
          <a:p>
            <a:r>
              <a:rPr lang="en-US" altLang="zh-CN">
                <a:solidFill>
                  <a:srgbClr val="59595A"/>
                </a:solidFill>
              </a:rPr>
              <a:t>FLAN</a:t>
            </a:r>
            <a:endParaRPr kumimoji="1" lang="zh-CN" altLang="en-US"/>
          </a:p>
        </p:txBody>
      </p:sp>
      <p:sp>
        <p:nvSpPr>
          <p:cNvPr id="3" name="内容占位符 2">
            <a:extLst>
              <a:ext uri="{FF2B5EF4-FFF2-40B4-BE49-F238E27FC236}">
                <a16:creationId xmlns:a16="http://schemas.microsoft.com/office/drawing/2014/main" id="{F4D2429F-9DF3-3647-B741-F7839903779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EC511DB8-419D-2B40-B30C-6788EB551172}"/>
              </a:ext>
            </a:extLst>
          </p:cNvPr>
          <p:cNvSpPr>
            <a:spLocks noGrp="1"/>
          </p:cNvSpPr>
          <p:nvPr>
            <p:ph sz="half" idx="10"/>
          </p:nvPr>
        </p:nvSpPr>
        <p:spPr/>
        <p:txBody>
          <a:bodyPr/>
          <a:lstStyle/>
          <a:p>
            <a:endParaRPr kumimoji="1" lang="zh-CN" altLang="en-US"/>
          </a:p>
        </p:txBody>
      </p:sp>
    </p:spTree>
    <p:extLst>
      <p:ext uri="{BB962C8B-B14F-4D97-AF65-F5344CB8AC3E}">
        <p14:creationId xmlns:p14="http://schemas.microsoft.com/office/powerpoint/2010/main" val="851247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latinLnBrk="1"/>
            <a:r>
              <a:rPr kumimoji="1" lang="en-US" altLang="zh-CN" sz="1200" u="sng" dirty="0"/>
              <a:t>Transformer.</a:t>
            </a:r>
            <a:r>
              <a:rPr kumimoji="1" lang="zh-CN" altLang="en-US" sz="1200" u="sng" dirty="0"/>
              <a:t> </a:t>
            </a:r>
            <a:r>
              <a:rPr lang="en-US" altLang="zh-CN" sz="1200" dirty="0"/>
              <a:t>Vaswani, Ashish, et al. "Attention is all you need." </a:t>
            </a:r>
            <a:r>
              <a:rPr lang="en-US" altLang="zh-CN" sz="1200" i="1" dirty="0"/>
              <a:t>Advances in neural information processing systems</a:t>
            </a:r>
            <a:r>
              <a:rPr lang="en-US" altLang="zh-CN" sz="1200" dirty="0"/>
              <a:t> 30 (2017).</a:t>
            </a:r>
          </a:p>
          <a:p>
            <a:pPr latinLnBrk="1"/>
            <a:r>
              <a:rPr kumimoji="1" lang="en-US" altLang="zh-CN" sz="1200" u="sng" dirty="0"/>
              <a:t>BERT</a:t>
            </a:r>
            <a:r>
              <a:rPr kumimoji="1" lang="zh-CN" altLang="en-US" sz="1200" u="sng" dirty="0"/>
              <a:t> </a:t>
            </a:r>
            <a:r>
              <a:rPr lang="en-US" altLang="zh-CN" sz="1200" dirty="0"/>
              <a:t>Devlin, Jacob, et al. "Bert: Pre-training of deep bidirectional transformers for language understanding." </a:t>
            </a:r>
            <a:r>
              <a:rPr lang="en-US" altLang="zh-CN" sz="1200" i="1" dirty="0" err="1"/>
              <a:t>arXiv</a:t>
            </a:r>
            <a:r>
              <a:rPr lang="en-US" altLang="zh-CN" sz="1200" i="1" dirty="0"/>
              <a:t> preprint arXiv:1810.04805</a:t>
            </a:r>
            <a:r>
              <a:rPr lang="en-US" altLang="zh-CN" sz="1200" dirty="0"/>
              <a:t> (2018).</a:t>
            </a:r>
          </a:p>
          <a:p>
            <a:pPr latinLnBrk="1"/>
            <a:r>
              <a:rPr kumimoji="1" lang="en-US" altLang="zh-CN" sz="1200" u="sng" dirty="0"/>
              <a:t>GPT3</a:t>
            </a:r>
            <a:r>
              <a:rPr kumimoji="1" lang="en-US" altLang="zh-CN" sz="1200" dirty="0"/>
              <a:t>.</a:t>
            </a:r>
            <a:r>
              <a:rPr kumimoji="1" lang="zh-CN" altLang="en-US" sz="1200" dirty="0"/>
              <a:t> </a:t>
            </a:r>
            <a:r>
              <a:rPr lang="en-US" altLang="zh-CN" sz="1200" dirty="0"/>
              <a:t>Brown, Tom, et al. "Language models are few-shot learners." </a:t>
            </a:r>
            <a:r>
              <a:rPr lang="en-US" altLang="zh-CN" sz="1200" i="1" dirty="0"/>
              <a:t>Advances in neural information processing systems</a:t>
            </a:r>
            <a:r>
              <a:rPr lang="en-US" altLang="zh-CN" sz="1200" dirty="0"/>
              <a:t> 33 (2020): 1877-1901.</a:t>
            </a:r>
            <a:endParaRPr kumimoji="1" lang="en-US" altLang="zh-CN" sz="1200" dirty="0"/>
          </a:p>
          <a:p>
            <a:r>
              <a:rPr kumimoji="1" lang="en-US" altLang="zh-CN" sz="1200" u="sng" dirty="0"/>
              <a:t>T5.</a:t>
            </a:r>
            <a:r>
              <a:rPr kumimoji="1" lang="zh-CN" altLang="en-US" sz="1200" dirty="0"/>
              <a:t> </a:t>
            </a:r>
            <a:r>
              <a:rPr lang="en-US" altLang="zh-CN" sz="1200" dirty="0"/>
              <a:t>Raffel, Colin, et al. "Exploring the limits of transfer learning with a unified text-to-text transformer." </a:t>
            </a:r>
            <a:r>
              <a:rPr lang="en-US" altLang="zh-CN" sz="1200" i="1" dirty="0"/>
              <a:t>J. Mach. Learn. Res.</a:t>
            </a:r>
            <a:r>
              <a:rPr lang="en-US" altLang="zh-CN" sz="1200" dirty="0"/>
              <a:t> 21.140 (2020): 1-67.</a:t>
            </a:r>
          </a:p>
          <a:p>
            <a:r>
              <a:rPr kumimoji="1" lang="en-US" altLang="zh-CN" sz="1200" u="sng" dirty="0"/>
              <a:t>FLAN</a:t>
            </a:r>
            <a:r>
              <a:rPr kumimoji="1" lang="en-US" altLang="zh-CN" sz="1200" dirty="0"/>
              <a:t>.</a:t>
            </a:r>
            <a:r>
              <a:rPr kumimoji="1" lang="zh-CN" altLang="en-US" sz="1200" dirty="0"/>
              <a:t> </a:t>
            </a:r>
            <a:r>
              <a:rPr lang="en-US" altLang="zh-CN" sz="1200" dirty="0"/>
              <a:t>Wei, Jason, et al. "Finetuned language models are zero-shot learners." </a:t>
            </a:r>
            <a:r>
              <a:rPr lang="en-US" altLang="zh-CN" sz="1200" i="1" dirty="0"/>
              <a:t>arXiv preprint arXiv:2109.01652</a:t>
            </a:r>
            <a:r>
              <a:rPr lang="en-US" altLang="zh-CN" sz="1200" dirty="0"/>
              <a:t> (2021).</a:t>
            </a:r>
            <a:endParaRPr kumimoji="1"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了解</a:t>
            </a:r>
            <a:r>
              <a:rPr kumimoji="1" lang="zh-CN" altLang="en-US" dirty="0"/>
              <a:t>集合式通信的</a:t>
            </a:r>
            <a:r>
              <a:rPr kumimoji="1" lang="en-US" altLang="zh-CN" dirty="0"/>
              <a:t>3</a:t>
            </a:r>
            <a:r>
              <a:rPr kumimoji="1" lang="zh-CN" altLang="en-US" dirty="0"/>
              <a:t>种不同方式</a:t>
            </a:r>
            <a:endParaRPr lang="en-US" altLang="zh-CN" sz="2000" dirty="0">
              <a:solidFill>
                <a:srgbClr val="34393C"/>
              </a:solidFill>
            </a:endParaRPr>
          </a:p>
          <a:p>
            <a:pPr marL="457200" indent="-457200">
              <a:buFont typeface="+mj-lt"/>
              <a:buAutoNum type="arabicPeriod"/>
            </a:pPr>
            <a:r>
              <a:rPr lang="zh-CN" altLang="en-US" sz="2000" dirty="0">
                <a:solidFill>
                  <a:srgbClr val="34393C"/>
                </a:solidFill>
              </a:rPr>
              <a:t>了解一对多</a:t>
            </a:r>
            <a:r>
              <a:rPr lang="en-US" altLang="zh-CN" sz="2000" dirty="0">
                <a:solidFill>
                  <a:srgbClr val="34393C"/>
                </a:solidFill>
              </a:rPr>
              <a:t>Scatter/Broadcast</a:t>
            </a:r>
            <a:r>
              <a:rPr lang="zh-CN" altLang="en-US" dirty="0">
                <a:solidFill>
                  <a:srgbClr val="34393C"/>
                </a:solidFill>
              </a:rPr>
              <a:t>，多对一</a:t>
            </a:r>
            <a:r>
              <a:rPr lang="en-US" altLang="zh-CN" dirty="0">
                <a:solidFill>
                  <a:srgbClr val="34393C"/>
                </a:solidFill>
              </a:rPr>
              <a:t>Gather/Reduce</a:t>
            </a:r>
            <a:r>
              <a:rPr lang="zh-CN" altLang="en-US" dirty="0">
                <a:solidFill>
                  <a:srgbClr val="34393C"/>
                </a:solidFill>
              </a:rPr>
              <a:t>，多对多的具体方式</a:t>
            </a:r>
          </a:p>
          <a:p>
            <a:pPr marL="457200" indent="-457200">
              <a:buFont typeface="+mj-lt"/>
              <a:buAutoNum type="arabicPeriod"/>
            </a:pPr>
            <a:r>
              <a:rPr lang="zh-CN" altLang="en-US" sz="2000" dirty="0">
                <a:solidFill>
                  <a:srgbClr val="34393C"/>
                </a:solidFill>
              </a:rPr>
              <a:t>了解多对多可以由一对多和多对一的方式组合，</a:t>
            </a:r>
            <a:r>
              <a:rPr lang="en-US" altLang="zh-CN" sz="2000" dirty="0">
                <a:solidFill>
                  <a:srgbClr val="34393C"/>
                </a:solidFill>
              </a:rPr>
              <a:t>all-Reduce</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Reduce</a:t>
            </a:r>
            <a:r>
              <a:rPr lang="zh-CN" altLang="en-US" sz="2000" dirty="0">
                <a:solidFill>
                  <a:srgbClr val="34393C"/>
                </a:solidFill>
              </a:rPr>
              <a:t> </a:t>
            </a:r>
            <a:r>
              <a:rPr lang="en-US" altLang="zh-CN" sz="2000" dirty="0">
                <a:solidFill>
                  <a:srgbClr val="34393C"/>
                </a:solidFill>
              </a:rPr>
              <a:t>Scatter</a:t>
            </a:r>
            <a:r>
              <a:rPr lang="zh-CN" altLang="en-US" sz="2000" dirty="0">
                <a:solidFill>
                  <a:srgbClr val="34393C"/>
                </a:solidFill>
              </a:rPr>
              <a:t> </a:t>
            </a:r>
            <a:r>
              <a:rPr lang="en-US" altLang="zh-CN" sz="2000" dirty="0">
                <a:solidFill>
                  <a:srgbClr val="34393C"/>
                </a:solidFill>
              </a:rPr>
              <a:t>+</a:t>
            </a:r>
            <a:r>
              <a:rPr lang="zh-CN" altLang="en-US" sz="2000" dirty="0">
                <a:solidFill>
                  <a:srgbClr val="34393C"/>
                </a:solidFill>
              </a:rPr>
              <a:t> </a:t>
            </a:r>
            <a:r>
              <a:rPr lang="en-US" altLang="zh-CN" sz="2000" dirty="0">
                <a:solidFill>
                  <a:srgbClr val="34393C"/>
                </a:solidFill>
              </a:rPr>
              <a:t>All</a:t>
            </a:r>
            <a:r>
              <a:rPr lang="zh-CN" altLang="en-US" sz="2000" dirty="0">
                <a:solidFill>
                  <a:srgbClr val="34393C"/>
                </a:solidFill>
              </a:rPr>
              <a:t> </a:t>
            </a:r>
            <a:r>
              <a:rPr lang="en-US" altLang="zh-CN" sz="2000" dirty="0">
                <a:solidFill>
                  <a:srgbClr val="34393C"/>
                </a:solidFill>
              </a:rPr>
              <a:t>gather</a:t>
            </a:r>
            <a:r>
              <a:rPr lang="zh-CN" altLang="en-US" sz="2000" dirty="0">
                <a:solidFill>
                  <a:srgbClr val="34393C"/>
                </a:solidFill>
              </a:rPr>
              <a:t> </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About</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LLM</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(Large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Language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Models)</a:t>
            </a:r>
            <a:endParaRPr kumimoji="1" lang="zh-CN" altLang="en-US" dirty="0">
              <a:solidFill>
                <a:srgbClr val="FFC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052736"/>
            <a:ext cx="11458400"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What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are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(Large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Language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Models)</a:t>
            </a:r>
            <a:endParaRPr lang="en-US" altLang="zh-CN" sz="2400" dirty="0">
              <a:solidFill>
                <a:schemeClr val="tx1"/>
              </a:solidFill>
              <a:latin typeface="Gill Sans MT" panose="020B0502020104020203" pitchFamily="34" charset="0"/>
            </a:endParaRP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BERT/RoBERTa</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GPT-3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T5/BART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How</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to</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use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Adapt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for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few-shot</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as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fine-tuning</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In-context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(Instruction</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Downstream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Task</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Data</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NLP</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downstream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Task</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Data</a:t>
            </a: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C43DF4-41C7-654C-BDB0-EE14D1A000A7}"/>
              </a:ext>
            </a:extLst>
          </p:cNvPr>
          <p:cNvSpPr>
            <a:spLocks noGrp="1"/>
          </p:cNvSpPr>
          <p:nvPr>
            <p:ph type="title"/>
          </p:nvPr>
        </p:nvSpPr>
        <p:spPr/>
        <p:txBody>
          <a:bodyPr/>
          <a:lstStyle/>
          <a:p>
            <a:r>
              <a:rPr lang="en-US" altLang="zh-CN"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What are large language models (LLMs)</a:t>
            </a:r>
            <a:r>
              <a:rPr lang="zh-CN" altLang="en-US"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t>
            </a:r>
            <a:endParaRPr lang="zh-CN" altLang="en-US" sz="3200"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B5C78810-4525-D643-B34F-82962FB434AB}"/>
              </a:ext>
            </a:extLst>
          </p:cNvPr>
          <p:cNvSpPr>
            <a:spLocks noGrp="1"/>
          </p:cNvSpPr>
          <p:nvPr>
            <p:ph sz="half" idx="1"/>
          </p:nvPr>
        </p:nvSpPr>
        <p:spPr>
          <a:xfrm>
            <a:off x="623635" y="1340768"/>
            <a:ext cx="10963473" cy="4608512"/>
          </a:xfrm>
        </p:spPr>
        <p:txBody>
          <a:bodyPr anchor="ctr"/>
          <a:lstStyle/>
          <a:p>
            <a:pPr marL="0" indent="0">
              <a:buNone/>
            </a:pPr>
            <a:r>
              <a:rPr lang="en-US" altLang="zh-CN" sz="3200" dirty="0">
                <a:solidFill>
                  <a:schemeClr val="tx1"/>
                </a:solidFill>
                <a:latin typeface="Gill Sans MT" panose="020B0502020104020203" pitchFamily="34" charset="0"/>
              </a:rPr>
              <a:t>Language models</a:t>
            </a:r>
          </a:p>
          <a:p>
            <a:pPr marL="711200" indent="-438150"/>
            <a:r>
              <a:rPr lang="en-US" altLang="zh-CN" sz="3200" dirty="0">
                <a:latin typeface="Gill Sans MT" panose="020B0502020104020203" pitchFamily="34" charset="0"/>
              </a:rPr>
              <a:t>narrow sense</a:t>
            </a:r>
          </a:p>
          <a:p>
            <a:pPr marL="711200" indent="-438150"/>
            <a:r>
              <a:rPr lang="en-US" altLang="zh-CN" sz="3200" dirty="0">
                <a:latin typeface="Gill Sans MT" panose="020B0502020104020203" pitchFamily="34" charset="0"/>
              </a:rPr>
              <a:t>broad sense</a:t>
            </a:r>
          </a:p>
          <a:p>
            <a:pPr marL="0" indent="0">
              <a:buNone/>
            </a:pPr>
            <a:endParaRPr lang="en-US" altLang="zh-CN" sz="3200" dirty="0">
              <a:latin typeface="Gill Sans MT" panose="020B0502020104020203" pitchFamily="34" charset="0"/>
            </a:endParaRPr>
          </a:p>
        </p:txBody>
      </p:sp>
    </p:spTree>
    <p:extLst>
      <p:ext uri="{BB962C8B-B14F-4D97-AF65-F5344CB8AC3E}">
        <p14:creationId xmlns:p14="http://schemas.microsoft.com/office/powerpoint/2010/main" val="375601341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narrow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4525736"/>
              </a:xfrm>
            </p:spPr>
            <p:txBody>
              <a:bodyPr/>
              <a:lstStyle/>
              <a:p>
                <a:r>
                  <a:rPr kumimoji="1" lang="en-US" altLang="zh-CN" dirty="0">
                    <a:latin typeface="Gill Sans MT" panose="020B0502020104020203" pitchFamily="34" charset="0"/>
                  </a:rPr>
                  <a:t>Define</a:t>
                </a:r>
                <a:r>
                  <a:rPr kumimoji="1" lang="zh-CN" altLang="en-US" dirty="0">
                    <a:latin typeface="Gill Sans MT" panose="020B0502020104020203" pitchFamily="34" charset="0"/>
                  </a:rPr>
                  <a:t>：</a:t>
                </a:r>
                <a:r>
                  <a:rPr kumimoji="1" lang="en-US" altLang="zh-CN" dirty="0">
                    <a:latin typeface="Gill Sans MT" panose="020B0502020104020203" pitchFamily="34" charset="0"/>
                  </a:rPr>
                  <a:t>A probabilistic model that assigns a probability </a:t>
                </a:r>
                <a14:m>
                  <m:oMath xmlns:m="http://schemas.openxmlformats.org/officeDocument/2006/math">
                    <m:r>
                      <a:rPr kumimoji="1" lang="en-US" altLang="zh-CN" i="1" dirty="0">
                        <a:latin typeface="Cambria Math" panose="02040503050406030204" pitchFamily="18" charset="0"/>
                      </a:rPr>
                      <m:t>𝑃</m:t>
                    </m:r>
                    <m:r>
                      <a:rPr kumimoji="1" lang="en-US" altLang="zh-CN" b="0" i="1" dirty="0"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1</m:t>
                        </m:r>
                      </m:sub>
                    </m:sSub>
                    <m:r>
                      <a:rPr kumimoji="1" lang="en-US" altLang="zh-CN" b="0" i="1" dirty="0"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b="0" i="1" dirty="0" smtClean="0">
                            <a:latin typeface="Cambria Math" panose="02040503050406030204" pitchFamily="18" charset="0"/>
                          </a:rPr>
                          <m:t>2</m:t>
                        </m:r>
                      </m:sub>
                    </m:sSub>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b="0" i="1" dirty="0" smtClean="0">
                            <a:latin typeface="Cambria Math" panose="02040503050406030204" pitchFamily="18" charset="0"/>
                          </a:rPr>
                          <m:t>𝑛</m:t>
                        </m:r>
                      </m:sub>
                    </m:sSub>
                    <m:r>
                      <a:rPr kumimoji="1" lang="en-US" altLang="zh-CN" b="0" i="1" dirty="0" smtClean="0">
                        <a:latin typeface="Cambria Math" panose="02040503050406030204" pitchFamily="18" charset="0"/>
                      </a:rPr>
                      <m:t>)</m:t>
                    </m:r>
                  </m:oMath>
                </a14:m>
                <a:r>
                  <a:rPr kumimoji="1" lang="zh-CN" altLang="en-US" dirty="0">
                    <a:latin typeface="Gill Sans MT" panose="020B0502020104020203" pitchFamily="34" charset="0"/>
                  </a:rPr>
                  <a:t> </a:t>
                </a:r>
                <a:r>
                  <a:rPr kumimoji="1" lang="en-US" altLang="zh-CN" dirty="0">
                    <a:latin typeface="Gill Sans MT" panose="020B0502020104020203" pitchFamily="34" charset="0"/>
                  </a:rPr>
                  <a:t>to every finite sequence</a:t>
                </a:r>
                <a:r>
                  <a:rPr kumimoji="1" lang="zh-CN" altLang="en-US" dirty="0">
                    <a:latin typeface="Gill Sans MT" panose="020B0502020104020203" pitchFamily="34" charset="0"/>
                  </a:rPr>
                  <a:t> </a:t>
                </a:r>
                <a:r>
                  <a:rPr kumimoji="1" lang="en-US" altLang="zh-CN" dirty="0">
                    <a:latin typeface="Gill Sans MT" panose="020B0502020104020203" pitchFamily="34" charset="0"/>
                  </a:rPr>
                  <a:t>in</a:t>
                </a:r>
                <a:r>
                  <a:rPr kumimoji="1" lang="zh-CN" altLang="en-US" dirty="0">
                    <a:latin typeface="Gill Sans MT" panose="020B0502020104020203" pitchFamily="34" charset="0"/>
                  </a:rPr>
                  <a:t> </a:t>
                </a:r>
                <a:r>
                  <a:rPr kumimoji="1" lang="en-US" altLang="zh-CN" dirty="0">
                    <a:latin typeface="Gill Sans MT" panose="020B0502020104020203" pitchFamily="34" charset="0"/>
                  </a:rPr>
                  <a:t>grammatical or not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1</m:t>
                        </m:r>
                      </m:sub>
                    </m:sSub>
                    <m:r>
                      <a:rPr kumimoji="1" lang="en-US" altLang="zh-CN" i="1" dirty="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2</m:t>
                        </m:r>
                      </m:sub>
                    </m:sSub>
                    <m:r>
                      <a:rPr kumimoji="1" lang="en-US" altLang="zh-CN" i="1" dirty="0">
                        <a:latin typeface="Cambria Math" panose="02040503050406030204" pitchFamily="18" charset="0"/>
                      </a:rPr>
                      <m:t>,</m:t>
                    </m:r>
                    <m:r>
                      <a:rPr kumimoji="1" lang="en-US" altLang="zh-CN" i="1" dirty="0">
                        <a:latin typeface="Cambria Math" panose="02040503050406030204" pitchFamily="18" charset="0"/>
                        <a:ea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𝑛</m:t>
                        </m:r>
                      </m:sub>
                    </m:sSub>
                  </m:oMath>
                </a14:m>
                <a:r>
                  <a:rPr kumimoji="1" lang="en-US" altLang="zh-CN" dirty="0">
                    <a:latin typeface="Gill Sans MT" panose="020B0502020104020203" pitchFamily="34" charset="0"/>
                  </a:rPr>
                  <a:t>.</a:t>
                </a:r>
                <a:endParaRPr kumimoji="1" lang="zh-CN" altLang="en-US" dirty="0">
                  <a:latin typeface="Gill Sans MT" panose="020B0502020104020203" pitchFamily="34" charset="0"/>
                </a:endParaRPr>
              </a:p>
            </p:txBody>
          </p:sp>
        </mc:Choice>
        <mc:Fallback>
          <p:sp>
            <p:nvSpPr>
              <p:cNvPr id="3" name="内容占位符 2">
                <a:extLst>
                  <a:ext uri="{FF2B5EF4-FFF2-40B4-BE49-F238E27FC236}">
                    <a16:creationId xmlns:a16="http://schemas.microsoft.com/office/drawing/2014/main" id="{07746586-9DC7-7441-87C1-0E9865B4A1BE}"/>
                  </a:ext>
                </a:extLst>
              </p:cNvPr>
              <p:cNvSpPr>
                <a:spLocks noGrp="1" noRot="1" noChangeAspect="1" noMove="1" noResize="1" noEditPoints="1" noAdjustHandles="1" noChangeArrowheads="1" noChangeShapeType="1" noTextEdit="1"/>
              </p:cNvSpPr>
              <p:nvPr>
                <p:ph sz="half" idx="1"/>
              </p:nvPr>
            </p:nvSpPr>
            <p:spPr>
              <a:xfrm>
                <a:off x="623635" y="1495552"/>
                <a:ext cx="10963473" cy="4525736"/>
              </a:xfrm>
              <a:blipFill>
                <a:blip r:embed="rId3"/>
                <a:stretch>
                  <a:fillRect l="-46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A1FA79E-32E4-CD49-BF03-820D253A63E4}"/>
              </a:ext>
            </a:extLst>
          </p:cNvPr>
          <p:cNvSpPr/>
          <p:nvPr/>
        </p:nvSpPr>
        <p:spPr>
          <a:xfrm>
            <a:off x="1705893" y="3211326"/>
            <a:ext cx="9097465" cy="2122376"/>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F1403C"/>
                </a:solidFill>
              </a:rPr>
              <a:t>你儿子在我手上，快点把打过来。</a:t>
            </a:r>
            <a:r>
              <a:rPr lang="zh-CN" altLang="en-US" dirty="0"/>
              <a:t> </a:t>
            </a:r>
            <a:r>
              <a:rPr lang="en-US" altLang="zh-CN" dirty="0"/>
              <a:t>prob</a:t>
            </a:r>
            <a:r>
              <a:rPr lang="en-US" altLang="zh-CN" b="1" dirty="0"/>
              <a:t>=</a:t>
            </a:r>
            <a:r>
              <a:rPr lang="en-US" altLang="zh-CN" dirty="0">
                <a:solidFill>
                  <a:srgbClr val="056DE8"/>
                </a:solidFill>
              </a:rPr>
              <a:t>0.80</a:t>
            </a:r>
            <a:r>
              <a:rPr lang="en-US" altLang="zh-CN" dirty="0"/>
              <a:t> </a:t>
            </a:r>
          </a:p>
          <a:p>
            <a:pPr>
              <a:lnSpc>
                <a:spcPct val="150000"/>
              </a:lnSpc>
            </a:pPr>
            <a:r>
              <a:rPr lang="en-US" altLang="zh-CN" i="1" dirty="0">
                <a:solidFill>
                  <a:srgbClr val="999999"/>
                </a:solidFill>
              </a:rPr>
              <a:t># </a:t>
            </a:r>
            <a:r>
              <a:rPr lang="zh-CN" altLang="en-US" i="1" dirty="0">
                <a:solidFill>
                  <a:srgbClr val="999999"/>
                </a:solidFill>
              </a:rPr>
              <a:t>这样一个句子，非常“通顺”，就得到一个很高的概率值。</a:t>
            </a:r>
            <a:endParaRPr lang="en-US" altLang="zh-CN" i="1" dirty="0">
              <a:solidFill>
                <a:srgbClr val="999999"/>
              </a:solidFill>
            </a:endParaRPr>
          </a:p>
          <a:p>
            <a:pPr>
              <a:lnSpc>
                <a:spcPct val="150000"/>
              </a:lnSpc>
            </a:pPr>
            <a:endParaRPr lang="en-US" altLang="zh-CN" i="1" dirty="0">
              <a:solidFill>
                <a:srgbClr val="999999"/>
              </a:solidFill>
            </a:endParaRPr>
          </a:p>
          <a:p>
            <a:pPr>
              <a:lnSpc>
                <a:spcPct val="150000"/>
              </a:lnSpc>
            </a:pPr>
            <a:r>
              <a:rPr lang="zh-CN" altLang="en-US" dirty="0"/>
              <a:t> </a:t>
            </a:r>
            <a:r>
              <a:rPr lang="zh-CN" altLang="en-US" dirty="0">
                <a:solidFill>
                  <a:srgbClr val="F1403C"/>
                </a:solidFill>
              </a:rPr>
              <a:t>特朗普在厕所里摆满了多个艺员。</a:t>
            </a:r>
            <a:r>
              <a:rPr lang="zh-CN" altLang="en-US" dirty="0"/>
              <a:t> </a:t>
            </a:r>
            <a:r>
              <a:rPr lang="en-US" altLang="zh-CN" dirty="0"/>
              <a:t>prob</a:t>
            </a:r>
            <a:r>
              <a:rPr lang="en-US" altLang="zh-CN" b="1" dirty="0"/>
              <a:t>=</a:t>
            </a:r>
            <a:r>
              <a:rPr lang="en-US" altLang="zh-CN" dirty="0">
                <a:solidFill>
                  <a:srgbClr val="056DE8"/>
                </a:solidFill>
              </a:rPr>
              <a:t>0.20</a:t>
            </a:r>
            <a:r>
              <a:rPr lang="en-US" altLang="zh-CN" dirty="0"/>
              <a:t> </a:t>
            </a:r>
          </a:p>
          <a:p>
            <a:pPr>
              <a:lnSpc>
                <a:spcPct val="150000"/>
              </a:lnSpc>
            </a:pPr>
            <a:r>
              <a:rPr lang="en-US" altLang="zh-CN" i="1" dirty="0">
                <a:solidFill>
                  <a:srgbClr val="999999"/>
                </a:solidFill>
              </a:rPr>
              <a:t># </a:t>
            </a:r>
            <a:r>
              <a:rPr lang="zh-CN" altLang="en-US" i="1" dirty="0">
                <a:solidFill>
                  <a:srgbClr val="999999"/>
                </a:solidFill>
              </a:rPr>
              <a:t>这样一个句子，非常“怪异”，也可能是有别字、语病的，就得到一个很低的概率值。</a:t>
            </a:r>
            <a:endParaRPr lang="zh-CN" altLang="en-US" dirty="0"/>
          </a:p>
        </p:txBody>
      </p:sp>
    </p:spTree>
    <p:extLst>
      <p:ext uri="{BB962C8B-B14F-4D97-AF65-F5344CB8AC3E}">
        <p14:creationId xmlns:p14="http://schemas.microsoft.com/office/powerpoint/2010/main" val="428493727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narrow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589190"/>
          </a:xfrm>
        </p:spPr>
        <p:txBody>
          <a:bodyPr/>
          <a:lstStyle/>
          <a:p>
            <a:r>
              <a:rPr kumimoji="1" lang="en-US" altLang="zh-CN" dirty="0">
                <a:latin typeface="Gill Sans MT" panose="020B0502020104020203" pitchFamily="34" charset="0"/>
              </a:rPr>
              <a:t>Write the language model (from</a:t>
            </a:r>
            <a:r>
              <a:rPr kumimoji="1" lang="zh-CN" altLang="en-US" dirty="0">
                <a:latin typeface="Gill Sans MT" panose="020B0502020104020203" pitchFamily="34" charset="0"/>
              </a:rPr>
              <a:t> </a:t>
            </a:r>
            <a:r>
              <a:rPr kumimoji="1" lang="en-US" altLang="zh-CN" u="sng" dirty="0">
                <a:latin typeface="Gill Sans MT" panose="020B0502020104020203" pitchFamily="34" charset="0"/>
              </a:rPr>
              <a:t>word sequence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u="sng" dirty="0">
                <a:latin typeface="Gill Sans MT" panose="020B0502020104020203" pitchFamily="34" charset="0"/>
              </a:rPr>
              <a:t>probability</a:t>
            </a:r>
            <a:r>
              <a:rPr kumimoji="1" lang="en-US" altLang="zh-CN" dirty="0">
                <a:latin typeface="Gill Sans MT" panose="020B0502020104020203" pitchFamily="34" charset="0"/>
              </a:rPr>
              <a:t>) into a formula.</a:t>
            </a:r>
            <a:endParaRPr kumimoji="1" lang="zh-CN" altLang="en-US" dirty="0">
              <a:latin typeface="Gill Sans MT" panose="020B0502020104020203" pitchFamily="34" charset="0"/>
            </a:endParaRP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9A0CD4FD-9138-E74A-BF4B-948B363464A8}"/>
                  </a:ext>
                </a:extLst>
              </p:cNvPr>
              <p:cNvSpPr txBox="1"/>
              <p:nvPr/>
            </p:nvSpPr>
            <p:spPr>
              <a:xfrm>
                <a:off x="2033422" y="2492896"/>
                <a:ext cx="8129918" cy="34740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sub>
                        </m:sSub>
                      </m:e>
                    </m:d>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𝑃</m:t>
                    </m:r>
                    <m:d>
                      <m:dPr>
                        <m:ctrlPr>
                          <a:rPr kumimoji="1" lang="en-US" altLang="zh-CN" sz="2000" b="0" i="1" dirty="0" smtClean="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e>
                    </m:d>
                    <m:r>
                      <a:rPr kumimoji="1" lang="en-US" altLang="zh-CN" sz="2000" i="1" dirty="0">
                        <a:solidFill>
                          <a:srgbClr val="59595A"/>
                        </a:solidFill>
                        <a:latin typeface="Cambria Math" panose="02040503050406030204" pitchFamily="18" charset="0"/>
                      </a:rPr>
                      <m:t>𝑃</m:t>
                    </m:r>
                    <m:r>
                      <a:rPr kumimoji="1" lang="en-US" altLang="zh-CN" sz="2000" b="0" i="1" dirty="0" smtClean="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e>
                    </m:d>
                    <m:r>
                      <a:rPr kumimoji="1" lang="en-US" altLang="zh-CN" sz="2000" b="0" i="1" dirty="0" smtClean="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rPr>
                      <m:t>𝑃</m:t>
                    </m:r>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3</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1</m:t>
                            </m:r>
                          </m:sub>
                        </m:sSub>
                        <m:r>
                          <a:rPr kumimoji="1" lang="en-US" altLang="zh-CN" sz="2000" b="0" i="1" dirty="0" smtClean="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2</m:t>
                            </m:r>
                          </m:sub>
                        </m:sSub>
                      </m:e>
                    </m:d>
                    <m:r>
                      <a:rPr kumimoji="1" lang="en-US" altLang="zh-CN" sz="2000" i="1" dirty="0">
                        <a:solidFill>
                          <a:srgbClr val="59595A"/>
                        </a:solidFill>
                        <a:latin typeface="Cambria Math" panose="02040503050406030204" pitchFamily="18" charset="0"/>
                      </a:rPr>
                      <m:t>)</m:t>
                    </m:r>
                    <m:r>
                      <a:rPr kumimoji="1" lang="en-US" altLang="zh-CN" sz="2000" i="1" dirty="0" smtClean="0">
                        <a:solidFill>
                          <a:srgbClr val="59595A"/>
                        </a:solidFill>
                        <a:latin typeface="Cambria Math" panose="02040503050406030204" pitchFamily="18" charset="0"/>
                        <a:ea typeface="Cambria Math" panose="02040503050406030204" pitchFamily="18" charset="0"/>
                      </a:rPr>
                      <m:t>⋯</m:t>
                    </m:r>
                  </m:oMath>
                </a14:m>
                <a:r>
                  <a:rPr kumimoji="1" lang="en-US" altLang="zh-CN" sz="2000" dirty="0">
                    <a:solidFill>
                      <a:srgbClr val="59595A"/>
                    </a:solidFill>
                  </a:rPr>
                  <a:t> </a:t>
                </a:r>
                <a14:m>
                  <m:oMath xmlns:m="http://schemas.openxmlformats.org/officeDocument/2006/math">
                    <m:r>
                      <a:rPr kumimoji="1" lang="en-US" altLang="zh-CN" sz="2000" i="1" dirty="0">
                        <a:solidFill>
                          <a:srgbClr val="59595A"/>
                        </a:solidFill>
                        <a:latin typeface="Cambria Math" panose="02040503050406030204" pitchFamily="18" charset="0"/>
                      </a:rPr>
                      <m:t>𝑃</m:t>
                    </m:r>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𝑛</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r>
                              <a:rPr kumimoji="1" lang="en-US" altLang="zh-CN" sz="2000" b="0" i="1" dirty="0" smtClean="0">
                                <a:solidFill>
                                  <a:srgbClr val="59595A"/>
                                </a:solidFill>
                                <a:latin typeface="Cambria Math" panose="02040503050406030204" pitchFamily="18" charset="0"/>
                              </a:rPr>
                              <m:t>−1</m:t>
                            </m:r>
                          </m:sub>
                        </m:sSub>
                      </m:e>
                    </m:d>
                    <m:r>
                      <a:rPr kumimoji="1" lang="en-US" altLang="zh-CN" sz="2000" i="1" dirty="0">
                        <a:solidFill>
                          <a:srgbClr val="59595A"/>
                        </a:solidFill>
                        <a:latin typeface="Cambria Math" panose="02040503050406030204" pitchFamily="18" charset="0"/>
                      </a:rPr>
                      <m:t>)</m:t>
                    </m:r>
                  </m:oMath>
                </a14:m>
                <a:endParaRPr kumimoji="1" lang="zh-CN" altLang="en-US" sz="2000" b="0" i="1" dirty="0" err="1">
                  <a:solidFill>
                    <a:srgbClr val="59595A"/>
                  </a:solidFill>
                  <a:latin typeface="+mn-lt"/>
                </a:endParaRPr>
              </a:p>
            </p:txBody>
          </p:sp>
        </mc:Choice>
        <mc:Fallback>
          <p:sp>
            <p:nvSpPr>
              <p:cNvPr id="4" name="文本框 3">
                <a:extLst>
                  <a:ext uri="{FF2B5EF4-FFF2-40B4-BE49-F238E27FC236}">
                    <a16:creationId xmlns:a16="http://schemas.microsoft.com/office/drawing/2014/main" id="{9A0CD4FD-9138-E74A-BF4B-948B363464A8}"/>
                  </a:ext>
                </a:extLst>
              </p:cNvPr>
              <p:cNvSpPr txBox="1">
                <a:spLocks noRot="1" noChangeAspect="1" noMove="1" noResize="1" noEditPoints="1" noAdjustHandles="1" noChangeArrowheads="1" noChangeShapeType="1" noTextEdit="1"/>
              </p:cNvSpPr>
              <p:nvPr/>
            </p:nvSpPr>
            <p:spPr>
              <a:xfrm>
                <a:off x="2033422" y="2492896"/>
                <a:ext cx="8129918" cy="347403"/>
              </a:xfrm>
              <a:prstGeom prst="rect">
                <a:avLst/>
              </a:prstGeom>
              <a:blipFill>
                <a:blip r:embed="rId3"/>
                <a:stretch>
                  <a:fillRect l="-936" t="-193103" r="-468" b="-2862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98A164D3-622F-604D-994D-DADEE6058146}"/>
                  </a:ext>
                </a:extLst>
              </p:cNvPr>
              <p:cNvSpPr txBox="1"/>
              <p:nvPr/>
            </p:nvSpPr>
            <p:spPr>
              <a:xfrm>
                <a:off x="3434085" y="3384952"/>
                <a:ext cx="4936543" cy="74693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sub>
                          </m:sSub>
                        </m:e>
                      </m:d>
                      <m:r>
                        <a:rPr kumimoji="1" lang="en-US" altLang="zh-CN" sz="2000" b="0" i="1" dirty="0" smtClean="0">
                          <a:solidFill>
                            <a:srgbClr val="59595A"/>
                          </a:solidFill>
                          <a:latin typeface="Cambria Math" panose="02040503050406030204" pitchFamily="18" charset="0"/>
                        </a:rPr>
                        <m:t>=</m:t>
                      </m:r>
                      <m:nary>
                        <m:naryPr>
                          <m:chr m:val="∏"/>
                          <m:supHide m:val="on"/>
                          <m:ctrlPr>
                            <a:rPr kumimoji="1" lang="en-US" altLang="zh-CN" sz="2000" b="0" i="1" dirty="0" smtClean="0">
                              <a:solidFill>
                                <a:srgbClr val="59595A"/>
                              </a:solidFill>
                              <a:latin typeface="Cambria Math" panose="02040503050406030204" pitchFamily="18" charset="0"/>
                            </a:rPr>
                          </m:ctrlPr>
                        </m:naryPr>
                        <m:sub>
                          <m:r>
                            <m:rPr>
                              <m:brk m:alnAt="7"/>
                            </m:rPr>
                            <a:rPr kumimoji="1" lang="en-US" altLang="zh-CN" sz="2000" b="0" i="1" dirty="0" smtClean="0">
                              <a:solidFill>
                                <a:srgbClr val="59595A"/>
                              </a:solidFill>
                              <a:latin typeface="Cambria Math" panose="02040503050406030204" pitchFamily="18" charset="0"/>
                            </a:rPr>
                            <m:t>𝑛</m:t>
                          </m:r>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𝑖</m:t>
                          </m:r>
                        </m:sub>
                        <m:sup/>
                        <m:e>
                          <m:r>
                            <a:rPr kumimoji="1" lang="en-US" altLang="zh-CN" sz="2000" i="1" dirty="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sub>
                              </m:sSub>
                              <m:d>
                                <m:dPr>
                                  <m:begChr m:val="|"/>
                                  <m:endChr m:val=""/>
                                  <m:ctrlPr>
                                    <a:rPr kumimoji="1" lang="en-US" altLang="zh-CN" sz="2000" i="1" dirty="0" smtClean="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𝑘</m:t>
                                      </m:r>
                                    </m:sub>
                                  </m:sSub>
                                  <m:r>
                                    <a:rPr kumimoji="1" lang="en-US" altLang="zh-CN" sz="2000" i="1" dirty="0">
                                      <a:solidFill>
                                        <a:srgbClr val="59595A"/>
                                      </a:solidFill>
                                      <a:latin typeface="Cambria Math" panose="02040503050406030204" pitchFamily="18" charset="0"/>
                                    </a:rPr>
                                    <m:t>,</m:t>
                                  </m:r>
                                  <m:r>
                                    <a:rPr kumimoji="1" lang="en-US" altLang="zh-CN" sz="2000" i="1" dirty="0" smtClean="0">
                                      <a:solidFill>
                                        <a:srgbClr val="59595A"/>
                                      </a:solidFill>
                                      <a:latin typeface="Cambria Math" panose="02040503050406030204" pitchFamily="18" charset="0"/>
                                    </a:rPr>
                                    <m:t> </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r>
                                        <a:rPr kumimoji="1" lang="en-US" altLang="zh-CN" sz="2000" b="0" i="1" dirty="0" smtClean="0">
                                          <a:solidFill>
                                            <a:srgbClr val="59595A"/>
                                          </a:solidFill>
                                          <a:latin typeface="Cambria Math" panose="02040503050406030204" pitchFamily="18" charset="0"/>
                                        </a:rPr>
                                        <m:t>−1</m:t>
                                      </m:r>
                                    </m:sub>
                                  </m:sSub>
                                </m:e>
                              </m:d>
                              <m:r>
                                <a:rPr kumimoji="1" lang="en-US" altLang="zh-CN" sz="2000" i="1" dirty="0" smtClean="0">
                                  <a:solidFill>
                                    <a:srgbClr val="59595A"/>
                                  </a:solidFill>
                                  <a:latin typeface="Cambria Math" panose="02040503050406030204" pitchFamily="18" charset="0"/>
                                </a:rPr>
                                <m:t> </m:t>
                              </m:r>
                            </m:e>
                          </m:d>
                        </m:e>
                      </m:nary>
                    </m:oMath>
                  </m:oMathPara>
                </a14:m>
                <a:endParaRPr kumimoji="1" lang="zh-CN" altLang="en-US" sz="2000" b="0" i="1" dirty="0" err="1">
                  <a:solidFill>
                    <a:srgbClr val="59595A"/>
                  </a:solidFill>
                  <a:latin typeface="+mn-lt"/>
                </a:endParaRPr>
              </a:p>
            </p:txBody>
          </p:sp>
        </mc:Choice>
        <mc:Fallback>
          <p:sp>
            <p:nvSpPr>
              <p:cNvPr id="6" name="文本框 5">
                <a:extLst>
                  <a:ext uri="{FF2B5EF4-FFF2-40B4-BE49-F238E27FC236}">
                    <a16:creationId xmlns:a16="http://schemas.microsoft.com/office/drawing/2014/main" id="{98A164D3-622F-604D-994D-DADEE6058146}"/>
                  </a:ext>
                </a:extLst>
              </p:cNvPr>
              <p:cNvSpPr txBox="1">
                <a:spLocks noRot="1" noChangeAspect="1" noMove="1" noResize="1" noEditPoints="1" noAdjustHandles="1" noChangeArrowheads="1" noChangeShapeType="1" noTextEdit="1"/>
              </p:cNvSpPr>
              <p:nvPr/>
            </p:nvSpPr>
            <p:spPr>
              <a:xfrm>
                <a:off x="3434085" y="3384952"/>
                <a:ext cx="4936543" cy="746936"/>
              </a:xfrm>
              <a:prstGeom prst="rect">
                <a:avLst/>
              </a:prstGeom>
              <a:blipFill>
                <a:blip r:embed="rId4"/>
                <a:stretch>
                  <a:fillRect l="-513" t="-147458" b="-2033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9FF38C0E-DFEC-3748-9A1B-AD735782F480}"/>
                  </a:ext>
                </a:extLst>
              </p:cNvPr>
              <p:cNvSpPr txBox="1"/>
              <p:nvPr/>
            </p:nvSpPr>
            <p:spPr>
              <a:xfrm>
                <a:off x="3434085" y="5079309"/>
                <a:ext cx="4906215" cy="30777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r>
                            <a:rPr kumimoji="1" lang="zh-CN" altLang="en-US" sz="2000" b="0" i="0" dirty="0" smtClean="0">
                              <a:solidFill>
                                <a:srgbClr val="59595A"/>
                              </a:solidFill>
                              <a:latin typeface="Cambria Math" panose="02040503050406030204" pitchFamily="18" charset="0"/>
                            </a:rPr>
                            <m:t> </m:t>
                          </m:r>
                          <m:r>
                            <m:rPr>
                              <m:sty m:val="p"/>
                            </m:rPr>
                            <a:rPr kumimoji="1" lang="en-US" altLang="zh-CN" sz="2000" b="0" i="0" dirty="0" smtClean="0">
                              <a:solidFill>
                                <a:srgbClr val="59595A"/>
                              </a:solidFill>
                              <a:latin typeface="Cambria Math" panose="02040503050406030204" pitchFamily="18" charset="0"/>
                            </a:rPr>
                            <m:t>zomi</m:t>
                          </m:r>
                        </m:e>
                      </m:d>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𝑃</m:t>
                      </m:r>
                      <m:d>
                        <m:dPr>
                          <m:ctrlPr>
                            <a:rPr kumimoji="1" lang="en-US" altLang="zh-CN" sz="2000" b="0" i="1" dirty="0" smtClean="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e>
                      </m:d>
                      <m:r>
                        <a:rPr kumimoji="1" lang="en-US" altLang="zh-CN" sz="2000" i="1" dirty="0">
                          <a:solidFill>
                            <a:srgbClr val="59595A"/>
                          </a:solidFill>
                          <a:latin typeface="Cambria Math" panose="02040503050406030204" pitchFamily="18" charset="0"/>
                        </a:rPr>
                        <m:t>𝑃</m:t>
                      </m:r>
                      <m:r>
                        <a:rPr kumimoji="1" lang="en-US" altLang="zh-CN" sz="2000" b="0" i="1" dirty="0" smtClean="0">
                          <a:solidFill>
                            <a:srgbClr val="59595A"/>
                          </a:solidFill>
                          <a:latin typeface="Cambria Math" panose="02040503050406030204" pitchFamily="18" charset="0"/>
                        </a:rPr>
                        <m:t>(</m:t>
                      </m:r>
                      <m:r>
                        <m:rPr>
                          <m:sty m:val="p"/>
                        </m:rPr>
                        <a:rPr kumimoji="1" lang="en-US" altLang="zh-CN" sz="2000" b="0" i="0" dirty="0" smtClean="0">
                          <a:solidFill>
                            <a:srgbClr val="59595A"/>
                          </a:solidFill>
                          <a:latin typeface="Cambria Math" panose="02040503050406030204" pitchFamily="18" charset="0"/>
                        </a:rPr>
                        <m:t>zomi</m:t>
                      </m:r>
                      <m:d>
                        <m:dPr>
                          <m:begChr m:val="|"/>
                          <m:endChr m:val=""/>
                          <m:ctrlPr>
                            <a:rPr kumimoji="1" lang="en-US" altLang="zh-CN" sz="2000" dirty="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e>
                      </m:d>
                      <m:r>
                        <a:rPr kumimoji="1" lang="en-US" altLang="zh-CN" sz="2000" b="0" i="1" dirty="0" smtClean="0">
                          <a:solidFill>
                            <a:srgbClr val="59595A"/>
                          </a:solidFill>
                          <a:latin typeface="Cambria Math" panose="02040503050406030204" pitchFamily="18" charset="0"/>
                        </a:rPr>
                        <m:t>)</m:t>
                      </m:r>
                    </m:oMath>
                  </m:oMathPara>
                </a14:m>
                <a:endParaRPr kumimoji="1" lang="zh-CN" altLang="en-US" sz="2000" b="0" i="1" dirty="0" err="1">
                  <a:solidFill>
                    <a:srgbClr val="59595A"/>
                  </a:solidFill>
                  <a:latin typeface="+mn-lt"/>
                </a:endParaRPr>
              </a:p>
            </p:txBody>
          </p:sp>
        </mc:Choice>
        <mc:Fallback>
          <p:sp>
            <p:nvSpPr>
              <p:cNvPr id="7" name="文本框 6">
                <a:extLst>
                  <a:ext uri="{FF2B5EF4-FFF2-40B4-BE49-F238E27FC236}">
                    <a16:creationId xmlns:a16="http://schemas.microsoft.com/office/drawing/2014/main" id="{9FF38C0E-DFEC-3748-9A1B-AD735782F480}"/>
                  </a:ext>
                </a:extLst>
              </p:cNvPr>
              <p:cNvSpPr txBox="1">
                <a:spLocks noRot="1" noChangeAspect="1" noMove="1" noResize="1" noEditPoints="1" noAdjustHandles="1" noChangeArrowheads="1" noChangeShapeType="1" noTextEdit="1"/>
              </p:cNvSpPr>
              <p:nvPr/>
            </p:nvSpPr>
            <p:spPr>
              <a:xfrm>
                <a:off x="3434085" y="5079309"/>
                <a:ext cx="4906215" cy="307777"/>
              </a:xfrm>
              <a:prstGeom prst="rect">
                <a:avLst/>
              </a:prstGeom>
              <a:blipFill>
                <a:blip r:embed="rId5"/>
                <a:stretch>
                  <a:fillRect t="-160000" b="-2440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AA7DC418-C71F-7F42-A3B1-4F6C7BF7F2CD}"/>
              </a:ext>
            </a:extLst>
          </p:cNvPr>
          <p:cNvSpPr txBox="1">
            <a:spLocks/>
          </p:cNvSpPr>
          <p:nvPr/>
        </p:nvSpPr>
        <p:spPr>
          <a:xfrm>
            <a:off x="623635" y="4292250"/>
            <a:ext cx="10963473"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latin typeface="Gill Sans MT" panose="020B0502020104020203" pitchFamily="34" charset="0"/>
              </a:rPr>
              <a:t>Example:</a:t>
            </a:r>
            <a:endParaRPr kumimoji="1" lang="en-US" dirty="0">
              <a:latin typeface="Gill Sans MT" panose="020B0502020104020203" pitchFamily="34" charset="0"/>
            </a:endParaRPr>
          </a:p>
        </p:txBody>
      </p:sp>
    </p:spTree>
    <p:extLst>
      <p:ext uri="{BB962C8B-B14F-4D97-AF65-F5344CB8AC3E}">
        <p14:creationId xmlns:p14="http://schemas.microsoft.com/office/powerpoint/2010/main" val="37327688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Gill Sans MT" panose="020B0502020104020203" pitchFamily="34" charset="0"/>
              </a:rPr>
              <a:t>broad</a:t>
            </a:r>
            <a:r>
              <a:rPr lang="en-US" altLang="zh-CN" sz="3200" dirty="0">
                <a:latin typeface="Futura Medium" panose="020B0602020204020303" pitchFamily="34" charset="-79"/>
                <a:cs typeface="Futura Medium" panose="020B0602020204020303" pitchFamily="34" charset="-79"/>
              </a:rPr>
              <a:t>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1645416"/>
          </a:xfrm>
        </p:spPr>
        <p:txBody>
          <a:bodyPr/>
          <a:lstStyle/>
          <a:p>
            <a:r>
              <a:rPr kumimoji="1" lang="en-US" altLang="zh-CN" dirty="0">
                <a:latin typeface="Gill Sans MT" panose="020B0502020104020203" pitchFamily="34" charset="0"/>
              </a:rPr>
              <a:t>Encoder-only models (BERT, RoBERTa) </a:t>
            </a:r>
          </a:p>
          <a:p>
            <a:r>
              <a:rPr kumimoji="1" lang="en-US" altLang="zh-CN" dirty="0">
                <a:latin typeface="Gill Sans MT" panose="020B0502020104020203" pitchFamily="34" charset="0"/>
              </a:rPr>
              <a:t>Decoder-only models (GPT-3)</a:t>
            </a:r>
          </a:p>
          <a:p>
            <a:r>
              <a:rPr kumimoji="1" lang="en-US" altLang="zh-CN" dirty="0">
                <a:latin typeface="Gill Sans MT" panose="020B0502020104020203" pitchFamily="34" charset="0"/>
              </a:rPr>
              <a:t>Encoder-decoder models (T5, BART)</a:t>
            </a:r>
            <a:endParaRPr kumimoji="1"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B97E2EC7-2469-874E-B24C-EFF5418EC732}"/>
              </a:ext>
            </a:extLst>
          </p:cNvPr>
          <p:cNvPicPr>
            <a:picLocks noChangeAspect="1"/>
          </p:cNvPicPr>
          <p:nvPr/>
        </p:nvPicPr>
        <p:blipFill>
          <a:blip r:embed="rId3"/>
          <a:stretch>
            <a:fillRect/>
          </a:stretch>
        </p:blipFill>
        <p:spPr>
          <a:xfrm>
            <a:off x="1453865" y="3159244"/>
            <a:ext cx="9289032" cy="2791401"/>
          </a:xfrm>
          <a:prstGeom prst="rect">
            <a:avLst/>
          </a:prstGeom>
        </p:spPr>
      </p:pic>
    </p:spTree>
    <p:extLst>
      <p:ext uri="{BB962C8B-B14F-4D97-AF65-F5344CB8AC3E}">
        <p14:creationId xmlns:p14="http://schemas.microsoft.com/office/powerpoint/2010/main" val="24013420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A2621-027F-C44C-BE36-B00F56553DE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 large can</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name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with</a:t>
            </a:r>
            <a:r>
              <a:rPr kumimoji="1" lang="zh-CN" altLang="en-US" sz="3200" dirty="0">
                <a:latin typeface="Futura Medium" panose="020B0602020204020303" pitchFamily="34" charset="-79"/>
                <a:cs typeface="Futura Medium" panose="020B0602020204020303" pitchFamily="34" charset="-79"/>
              </a:rPr>
              <a:t> </a:t>
            </a:r>
            <a:r>
              <a:rPr kumimoji="1" lang="en-US" altLang="zh-CN" sz="3200" u="sng" dirty="0">
                <a:latin typeface="Futura Medium" panose="020B0602020204020303" pitchFamily="34" charset="-79"/>
                <a:cs typeface="Futura Medium" panose="020B0602020204020303" pitchFamily="34" charset="-79"/>
              </a:rPr>
              <a:t>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264DE705-E419-3946-9B19-002EE0AD3455}"/>
              </a:ext>
            </a:extLst>
          </p:cNvPr>
          <p:cNvPicPr>
            <a:picLocks noChangeAspect="1"/>
          </p:cNvPicPr>
          <p:nvPr/>
        </p:nvPicPr>
        <p:blipFill>
          <a:blip r:embed="rId2"/>
          <a:stretch>
            <a:fillRect/>
          </a:stretch>
        </p:blipFill>
        <p:spPr>
          <a:xfrm>
            <a:off x="1921917" y="1254250"/>
            <a:ext cx="7834959" cy="5055070"/>
          </a:xfrm>
          <a:prstGeom prst="rect">
            <a:avLst/>
          </a:prstGeom>
        </p:spPr>
      </p:pic>
      <p:sp>
        <p:nvSpPr>
          <p:cNvPr id="6" name="矩形 5">
            <a:extLst>
              <a:ext uri="{FF2B5EF4-FFF2-40B4-BE49-F238E27FC236}">
                <a16:creationId xmlns:a16="http://schemas.microsoft.com/office/drawing/2014/main" id="{B47E41F3-4D6E-E943-BCAE-0D4DAA93E622}"/>
              </a:ext>
            </a:extLst>
          </p:cNvPr>
          <p:cNvSpPr/>
          <p:nvPr/>
        </p:nvSpPr>
        <p:spPr>
          <a:xfrm>
            <a:off x="9756876" y="5200148"/>
            <a:ext cx="2202847" cy="369332"/>
          </a:xfrm>
          <a:prstGeom prst="rect">
            <a:avLst/>
          </a:prstGeom>
        </p:spPr>
        <p:txBody>
          <a:bodyPr wrap="none">
            <a:spAutoFit/>
          </a:bodyPr>
          <a:lstStyle/>
          <a:p>
            <a:r>
              <a:rPr lang="zh-CN" altLang="en-US" b="1" dirty="0">
                <a:solidFill>
                  <a:srgbClr val="59595A"/>
                </a:solidFill>
                <a:latin typeface="PingFang SC" panose="020B0400000000000000" pitchFamily="34" charset="-122"/>
                <a:ea typeface="PingFang SC" panose="020B0400000000000000" pitchFamily="34" charset="-122"/>
              </a:rPr>
              <a:t>一千万 </a:t>
            </a:r>
            <a:r>
              <a:rPr lang="en-US" altLang="zh-CN" b="1" dirty="0">
                <a:solidFill>
                  <a:srgbClr val="59595A"/>
                </a:solidFill>
                <a:latin typeface="PingFang SC" panose="020B0400000000000000" pitchFamily="34" charset="-122"/>
                <a:ea typeface="PingFang SC" panose="020B0400000000000000" pitchFamily="34" charset="-122"/>
              </a:rPr>
              <a:t>=</a:t>
            </a:r>
            <a:r>
              <a:rPr lang="zh-CN" altLang="en-US" b="1" dirty="0">
                <a:solidFill>
                  <a:srgbClr val="59595A"/>
                </a:solidFill>
                <a:latin typeface="PingFang SC" panose="020B0400000000000000" pitchFamily="34" charset="-122"/>
                <a:ea typeface="PingFang SC" panose="020B0400000000000000" pitchFamily="34" charset="-122"/>
              </a:rPr>
              <a:t> </a:t>
            </a:r>
            <a:r>
              <a:rPr lang="en-US" altLang="zh-CN" b="1" dirty="0">
                <a:solidFill>
                  <a:srgbClr val="59595A"/>
                </a:solidFill>
                <a:latin typeface="PingFang SC" panose="020B0400000000000000" pitchFamily="34" charset="-122"/>
                <a:ea typeface="PingFang SC" panose="020B0400000000000000" pitchFamily="34" charset="-122"/>
              </a:rPr>
              <a:t>10 million</a:t>
            </a:r>
            <a:endParaRPr lang="zh-CN" altLang="en-US" dirty="0">
              <a:solidFill>
                <a:srgbClr val="59595A"/>
              </a:solidFill>
            </a:endParaRPr>
          </a:p>
        </p:txBody>
      </p:sp>
      <p:sp>
        <p:nvSpPr>
          <p:cNvPr id="7" name="矩形 6">
            <a:extLst>
              <a:ext uri="{FF2B5EF4-FFF2-40B4-BE49-F238E27FC236}">
                <a16:creationId xmlns:a16="http://schemas.microsoft.com/office/drawing/2014/main" id="{CEA8A642-A5D6-8E4F-B201-A3B79F8FD629}"/>
              </a:ext>
            </a:extLst>
          </p:cNvPr>
          <p:cNvSpPr/>
          <p:nvPr/>
        </p:nvSpPr>
        <p:spPr>
          <a:xfrm>
            <a:off x="9742489" y="4698432"/>
            <a:ext cx="1770036" cy="369332"/>
          </a:xfrm>
          <a:prstGeom prst="rect">
            <a:avLst/>
          </a:prstGeom>
        </p:spPr>
        <p:txBody>
          <a:bodyPr wrap="none">
            <a:spAutoFit/>
          </a:bodyPr>
          <a:lstStyle/>
          <a:p>
            <a:r>
              <a:rPr lang="zh-CN" altLang="en-US" b="1" dirty="0">
                <a:solidFill>
                  <a:srgbClr val="59595A"/>
                </a:solidFill>
                <a:latin typeface="PingFang SC" panose="020B0400000000000000" pitchFamily="34" charset="-122"/>
                <a:ea typeface="PingFang SC" panose="020B0400000000000000" pitchFamily="34" charset="-122"/>
              </a:rPr>
              <a:t>十亿 </a:t>
            </a:r>
            <a:r>
              <a:rPr lang="en-US" altLang="zh-CN" b="1" dirty="0">
                <a:solidFill>
                  <a:srgbClr val="59595A"/>
                </a:solidFill>
                <a:latin typeface="PingFang SC" panose="020B0400000000000000" pitchFamily="34" charset="-122"/>
                <a:ea typeface="PingFang SC" panose="020B0400000000000000" pitchFamily="34" charset="-122"/>
              </a:rPr>
              <a:t>=</a:t>
            </a:r>
            <a:r>
              <a:rPr lang="zh-CN" altLang="en-US" b="1" dirty="0">
                <a:solidFill>
                  <a:srgbClr val="59595A"/>
                </a:solidFill>
                <a:latin typeface="PingFang SC" panose="020B0400000000000000" pitchFamily="34" charset="-122"/>
                <a:ea typeface="PingFang SC" panose="020B0400000000000000" pitchFamily="34" charset="-122"/>
              </a:rPr>
              <a:t> </a:t>
            </a:r>
            <a:r>
              <a:rPr lang="en-US" altLang="zh-CN" b="1" dirty="0">
                <a:solidFill>
                  <a:srgbClr val="59595A"/>
                </a:solidFill>
                <a:latin typeface="PingFang SC" panose="020B0400000000000000" pitchFamily="34" charset="-122"/>
                <a:ea typeface="PingFang SC" panose="020B0400000000000000" pitchFamily="34" charset="-122"/>
              </a:rPr>
              <a:t>1 billion</a:t>
            </a:r>
            <a:endParaRPr lang="zh-CN" altLang="en-US" dirty="0">
              <a:solidFill>
                <a:srgbClr val="59595A"/>
              </a:solidFill>
            </a:endParaRPr>
          </a:p>
        </p:txBody>
      </p:sp>
    </p:spTree>
    <p:extLst>
      <p:ext uri="{BB962C8B-B14F-4D97-AF65-F5344CB8AC3E}">
        <p14:creationId xmlns:p14="http://schemas.microsoft.com/office/powerpoint/2010/main" val="14169614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16626</TotalTime>
  <Words>1722</Words>
  <Application>Microsoft Macintosh PowerPoint</Application>
  <PresentationFormat>自定义</PresentationFormat>
  <Paragraphs>141</Paragraphs>
  <Slides>35</Slides>
  <Notes>4</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35</vt:i4>
      </vt:variant>
    </vt:vector>
  </HeadingPairs>
  <TitlesOfParts>
    <vt:vector size="57" baseType="lpstr">
      <vt:lpstr>黑体</vt:lpstr>
      <vt:lpstr>华文细黑</vt:lpstr>
      <vt:lpstr>Microsoft YaHei</vt:lpstr>
      <vt:lpstr>Microsoft YaHei</vt:lpstr>
      <vt:lpstr>FrutigerNext LT Bold</vt:lpstr>
      <vt:lpstr>FrutigerNext LT Light</vt:lpstr>
      <vt:lpstr>FrutigerNext LT Medium</vt:lpstr>
      <vt:lpstr>GEETYPE-SkyGB-Flash Reguar</vt:lpstr>
      <vt:lpstr>PingFang SC</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大模型算法</vt:lpstr>
      <vt:lpstr>人工智能与大模型算法发展</vt:lpstr>
      <vt:lpstr>PowerPoint 演示文稿</vt:lpstr>
      <vt:lpstr>PowerPoint 演示文稿</vt:lpstr>
      <vt:lpstr>What are large language models (LLMs) ?</vt:lpstr>
      <vt:lpstr>Language models: narrow sense </vt:lpstr>
      <vt:lpstr>Language models: narrow sense </vt:lpstr>
      <vt:lpstr>Language models: broad sense </vt:lpstr>
      <vt:lpstr>How large can name with Large Language Model?</vt:lpstr>
      <vt:lpstr>How large can name with Large Language Model?</vt:lpstr>
      <vt:lpstr>Two Stage: What Pre-training and adaptation?</vt:lpstr>
      <vt:lpstr>Why Large Language Model?</vt:lpstr>
      <vt:lpstr>Recurrent neural network，RNN</vt:lpstr>
      <vt:lpstr>LSTM 长短时记忆网络（Long Short Term Memory）</vt:lpstr>
      <vt:lpstr>LSTM 长短时记忆网络（Long Short Term Memory）</vt:lpstr>
      <vt:lpstr>LSTM 长短时记忆网络（Long Short Term Memory）</vt:lpstr>
      <vt:lpstr>Transformer 取代RNN、CNN进入大模型时代</vt:lpstr>
      <vt:lpstr>Transformer 取代RNN让单词可以直接通过attention来记忆</vt:lpstr>
      <vt:lpstr>Transformer 取代RNN让单词可以直接通过attention来记忆</vt:lpstr>
      <vt:lpstr>Transformer 取代RNN让单词可以直接通过attention来记忆</vt:lpstr>
      <vt:lpstr>Transformer 取代RNN让单词可以直接通过attention来记忆</vt:lpstr>
      <vt:lpstr>Transformer 取代RNN让单词可以直接通过attention来记忆</vt:lpstr>
      <vt:lpstr>Transformer 取代RNN让单词可以直接通过attention来记忆</vt:lpstr>
      <vt:lpstr>Transformer 取代RNN让单词可以直接通过attention来记忆</vt:lpstr>
      <vt:lpstr>Bert 通过无监督学习带来NLP领域预训练</vt:lpstr>
      <vt:lpstr>Bert 通过无监督学习带来NLP领域预训练</vt:lpstr>
      <vt:lpstr>Bert 通过无监督学习带来NLP领域预训练</vt:lpstr>
      <vt:lpstr>Bert 通过无监督学习带来NLP领域预训练</vt:lpstr>
      <vt:lpstr>Bert 通过无监督学习带来NLP领域预训练</vt:lpstr>
      <vt:lpstr>Bert 通过无监督学习带来NLP领域预训练</vt:lpstr>
      <vt:lpstr>GPT3 全新语言模型 1750 亿参数大模型</vt:lpstr>
      <vt:lpstr>FLAN</vt:lpstr>
      <vt:lpstr>引用</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2098</cp:revision>
  <dcterms:created xsi:type="dcterms:W3CDTF">2015-01-14T10:38:57Z</dcterms:created>
  <dcterms:modified xsi:type="dcterms:W3CDTF">2022-10-30T07:40:25Z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